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0" r:id="rId20"/>
    <p:sldId id="279" r:id="rId21"/>
    <p:sldId id="281" r:id="rId22"/>
    <p:sldId id="274" r:id="rId23"/>
    <p:sldId id="275" r:id="rId24"/>
    <p:sldId id="276" r:id="rId25"/>
    <p:sldId id="277" r:id="rId26"/>
    <p:sldId id="278" r:id="rId27"/>
  </p:sldIdLst>
  <p:sldSz cx="12192000" cy="6858000"/>
  <p:notesSz cx="6858000" cy="9144000"/>
  <p:embeddedFontLst>
    <p:embeddedFont>
      <p:font typeface="나눔스퀘어 ExtraBold" panose="020B0600000101010101" pitchFamily="50" charset="-127"/>
      <p:bold r:id="rId29"/>
    </p:embeddedFont>
    <p:embeddedFont>
      <p:font typeface="M PLUS 1" panose="020B0600000101010101" charset="-128"/>
      <p:regular r:id="rId30"/>
      <p:bold r:id="rId31"/>
    </p:embeddedFont>
    <p:embeddedFont>
      <p:font typeface="Malgun Gothic" panose="020B0503020000020004" pitchFamily="50" charset="-127"/>
      <p:regular r:id="rId32"/>
      <p:bold r:id="rId33"/>
    </p:embeddedFont>
    <p:embeddedFont>
      <p:font typeface="Rounded Mplus 1c" panose="020B0502020203020207" pitchFamily="34" charset="-128"/>
      <p:regular r:id="rId34"/>
    </p:embeddedFont>
    <p:embeddedFont>
      <p:font typeface="나눔스퀘어" panose="020B0600000101010101" pitchFamily="50" charset="-127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6" roundtripDataSignature="AMtx7mjlqTZq4NuywL9FUfQxkzxEo5ef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9D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55F908-77A6-4977-8CBD-17C3242C2888}">
  <a:tblStyle styleId="{1A55F908-77A6-4977-8CBD-17C3242C2888}" styleName="Table_0">
    <a:wholeTbl>
      <a:tcTxStyle b="off" i="off">
        <a:font>
          <a:latin typeface="Rounded Mplus 1c"/>
          <a:ea typeface="Rounded Mplus 1c"/>
          <a:cs typeface="Rounded Mplus 1c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2F5F7"/>
          </a:solidFill>
        </a:fill>
      </a:tcStyle>
    </a:wholeTbl>
    <a:band1H>
      <a:tcTxStyle b="off" i="off"/>
      <a:tcStyle>
        <a:tcBdr/>
        <a:fill>
          <a:solidFill>
            <a:srgbClr val="E5EAEF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E5EAEF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Rounded Mplus 1c"/>
          <a:ea typeface="Rounded Mplus 1c"/>
          <a:cs typeface="Rounded Mplus 1c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Rounded Mplus 1c"/>
          <a:ea typeface="Rounded Mplus 1c"/>
          <a:cs typeface="Rounded Mplus 1c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Rounded Mplus 1c"/>
          <a:ea typeface="Rounded Mplus 1c"/>
          <a:cs typeface="Rounded Mplus 1c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Rounded Mplus 1c"/>
          <a:ea typeface="Rounded Mplus 1c"/>
          <a:cs typeface="Rounded Mplus 1c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02D96502-6952-4AB3-979C-5F652B6864AD}" styleName="Table_1">
    <a:wholeTbl>
      <a:tcTxStyle b="off" i="off">
        <a:font>
          <a:latin typeface="Rounded Mplus 1c"/>
          <a:ea typeface="Rounded Mplus 1c"/>
          <a:cs typeface="Rounded Mplus 1c"/>
        </a:font>
        <a:schemeClr val="dk1"/>
      </a:tcTxStyle>
      <a:tcStyle>
        <a:tcBdr>
          <a:lef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chemeClr val="accent1">
              <a:alpha val="20000"/>
            </a:schemeClr>
          </a:solidFill>
        </a:fill>
      </a:tcStyle>
    </a:band1V>
    <a:band2V>
      <a:tcTxStyle b="off" i="off"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14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2" name="Google Shape;16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" name="Google Shape;18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" name="Google Shape;19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1" name="Google Shape;20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1" name="Google Shape;25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1" name="Google Shape;25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22255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" name="Google Shape;4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1" name="Google Shape;25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967415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1" name="Google Shape;25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163871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1" name="Google Shape;26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0" name="Google Shape;28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2" name="Google Shape;30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9" name="Google Shape;34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2" name="Google Shape;1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빈 화면">
  <p:cSld name="1_빈 화면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 PLUS 1"/>
              <a:buNone/>
              <a:defRPr sz="4400" b="1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9pPr>
          </a:lstStyle>
          <a:p>
            <a:endParaRPr/>
          </a:p>
        </p:txBody>
      </p:sp>
      <p:sp>
        <p:nvSpPr>
          <p:cNvPr id="12" name="Google Shape;12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9pPr>
          </a:lstStyle>
          <a:p>
            <a:endParaRPr/>
          </a:p>
        </p:txBody>
      </p:sp>
      <p:sp>
        <p:nvSpPr>
          <p:cNvPr id="13" name="Google Shape;13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9pPr>
          </a:lstStyle>
          <a:p>
            <a:endParaRPr/>
          </a:p>
        </p:txBody>
      </p:sp>
      <p:sp>
        <p:nvSpPr>
          <p:cNvPr id="14" name="Google Shape;14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"/>
          <p:cNvPicPr preferRelativeResize="0"/>
          <p:nvPr/>
        </p:nvPicPr>
        <p:blipFill rotWithShape="1">
          <a:blip r:embed="rId3">
            <a:alphaModFix/>
          </a:blip>
          <a:srcRect r="-30"/>
          <a:stretch/>
        </p:blipFill>
        <p:spPr>
          <a:xfrm>
            <a:off x="0" y="-21265"/>
            <a:ext cx="12195544" cy="688989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"/>
          <p:cNvSpPr/>
          <p:nvPr/>
        </p:nvSpPr>
        <p:spPr>
          <a:xfrm>
            <a:off x="-3544" y="-21265"/>
            <a:ext cx="12195544" cy="6889898"/>
          </a:xfrm>
          <a:prstGeom prst="rect">
            <a:avLst/>
          </a:prstGeom>
          <a:solidFill>
            <a:schemeClr val="lt1">
              <a:alpha val="90588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29" name="Google Shape;29;p1"/>
          <p:cNvSpPr txBox="1"/>
          <p:nvPr/>
        </p:nvSpPr>
        <p:spPr>
          <a:xfrm>
            <a:off x="1505493" y="2501197"/>
            <a:ext cx="2666114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ko-KR" sz="6600" b="1" i="0" u="none" strike="noStrike" cap="none" dirty="0">
                <a:solidFill>
                  <a:srgbClr val="FF8227"/>
                </a:solidFill>
                <a:latin typeface="+mj-ea"/>
                <a:ea typeface="+mj-ea"/>
                <a:cs typeface="M PLUS 1"/>
                <a:sym typeface="M PLUS 1"/>
              </a:rPr>
              <a:t>TEAM:</a:t>
            </a:r>
            <a:endParaRPr sz="1400" b="1" i="0" u="none" strike="noStrike" cap="none" dirty="0">
              <a:solidFill>
                <a:srgbClr val="000000"/>
              </a:solidFill>
              <a:latin typeface="+mj-ea"/>
              <a:ea typeface="+mj-ea"/>
              <a:cs typeface="M PLUS 1"/>
              <a:sym typeface="M PLUS 1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endParaRPr sz="6600" b="1" i="0" u="none" strike="noStrike" cap="none" dirty="0">
              <a:solidFill>
                <a:srgbClr val="FF8227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grpSp>
        <p:nvGrpSpPr>
          <p:cNvPr id="30" name="Google Shape;30;p1"/>
          <p:cNvGrpSpPr/>
          <p:nvPr/>
        </p:nvGrpSpPr>
        <p:grpSpPr>
          <a:xfrm>
            <a:off x="5850405" y="3915616"/>
            <a:ext cx="4648613" cy="369332"/>
            <a:chOff x="4778386" y="3793692"/>
            <a:chExt cx="4648613" cy="369332"/>
          </a:xfrm>
        </p:grpSpPr>
        <p:sp>
          <p:nvSpPr>
            <p:cNvPr id="31" name="Google Shape;31;p1"/>
            <p:cNvSpPr txBox="1"/>
            <p:nvPr/>
          </p:nvSpPr>
          <p:spPr>
            <a:xfrm>
              <a:off x="4778386" y="3793692"/>
              <a:ext cx="9144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 dirty="0" err="1">
                  <a:solidFill>
                    <a:srgbClr val="3A3838"/>
                  </a:solidFill>
                  <a:latin typeface="+mn-ea"/>
                  <a:ea typeface="+mn-ea"/>
                  <a:sym typeface="Arial"/>
                </a:rPr>
                <a:t>김한아</a:t>
              </a:r>
              <a:endParaRPr sz="1800" b="0" i="0" u="none" strike="noStrike" cap="none" dirty="0">
                <a:solidFill>
                  <a:srgbClr val="3A3838"/>
                </a:solidFill>
                <a:latin typeface="+mn-ea"/>
                <a:ea typeface="+mn-ea"/>
                <a:sym typeface="Arial"/>
              </a:endParaRPr>
            </a:p>
          </p:txBody>
        </p:sp>
        <p:sp>
          <p:nvSpPr>
            <p:cNvPr id="32" name="Google Shape;32;p1"/>
            <p:cNvSpPr txBox="1"/>
            <p:nvPr/>
          </p:nvSpPr>
          <p:spPr>
            <a:xfrm>
              <a:off x="6023124" y="3793692"/>
              <a:ext cx="9144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 dirty="0">
                  <a:solidFill>
                    <a:srgbClr val="3A3838"/>
                  </a:solidFill>
                  <a:latin typeface="+mn-ea"/>
                  <a:ea typeface="+mn-ea"/>
                  <a:sym typeface="Arial"/>
                </a:rPr>
                <a:t>박기태</a:t>
              </a:r>
              <a:endParaRPr sz="1800" b="0" i="0" u="none" strike="noStrike" cap="none" dirty="0">
                <a:solidFill>
                  <a:srgbClr val="3A3838"/>
                </a:solidFill>
                <a:latin typeface="+mn-ea"/>
                <a:ea typeface="+mn-ea"/>
                <a:sym typeface="Arial"/>
              </a:endParaRPr>
            </a:p>
          </p:txBody>
        </p:sp>
        <p:sp>
          <p:nvSpPr>
            <p:cNvPr id="33" name="Google Shape;33;p1"/>
            <p:cNvSpPr txBox="1"/>
            <p:nvPr/>
          </p:nvSpPr>
          <p:spPr>
            <a:xfrm>
              <a:off x="8512599" y="3793692"/>
              <a:ext cx="9144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 dirty="0" err="1">
                  <a:solidFill>
                    <a:srgbClr val="3A3838"/>
                  </a:solidFill>
                  <a:latin typeface="+mn-ea"/>
                  <a:ea typeface="+mn-ea"/>
                  <a:sym typeface="Arial"/>
                </a:rPr>
                <a:t>최광진</a:t>
              </a:r>
              <a:endParaRPr sz="1800" b="0" i="0" u="none" strike="noStrike" cap="none" dirty="0">
                <a:solidFill>
                  <a:srgbClr val="3A3838"/>
                </a:solidFill>
                <a:latin typeface="+mn-ea"/>
                <a:ea typeface="+mn-ea"/>
                <a:sym typeface="Arial"/>
              </a:endParaRPr>
            </a:p>
          </p:txBody>
        </p:sp>
        <p:sp>
          <p:nvSpPr>
            <p:cNvPr id="34" name="Google Shape;34;p1"/>
            <p:cNvSpPr txBox="1"/>
            <p:nvPr/>
          </p:nvSpPr>
          <p:spPr>
            <a:xfrm>
              <a:off x="7267862" y="3793692"/>
              <a:ext cx="9144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 dirty="0">
                  <a:solidFill>
                    <a:srgbClr val="3A3838"/>
                  </a:solidFill>
                  <a:latin typeface="+mn-ea"/>
                  <a:ea typeface="+mn-ea"/>
                  <a:sym typeface="Arial"/>
                </a:rPr>
                <a:t>정도현</a:t>
              </a:r>
              <a:endParaRPr sz="1800" b="0" i="0" u="none" strike="noStrike" cap="none" dirty="0">
                <a:solidFill>
                  <a:srgbClr val="3A3838"/>
                </a:solidFill>
                <a:latin typeface="+mn-ea"/>
                <a:ea typeface="+mn-ea"/>
                <a:sym typeface="Arial"/>
              </a:endParaRPr>
            </a:p>
          </p:txBody>
        </p:sp>
      </p:grpSp>
      <p:sp>
        <p:nvSpPr>
          <p:cNvPr id="35" name="Google Shape;35;p1"/>
          <p:cNvSpPr txBox="1"/>
          <p:nvPr/>
        </p:nvSpPr>
        <p:spPr>
          <a:xfrm>
            <a:off x="4270159" y="2836685"/>
            <a:ext cx="646971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M PLUS 1"/>
                <a:sym typeface="M PLUS 1"/>
              </a:rPr>
              <a:t>쇼핑몰 웹사이트 구현 프로젝트</a:t>
            </a:r>
            <a:endParaRPr sz="3600" b="1" i="0" u="none" strike="noStrike" cap="none" dirty="0">
              <a:solidFill>
                <a:schemeClr val="dk1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pic>
        <p:nvPicPr>
          <p:cNvPr id="36" name="Google Shape;36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86596" y="6573549"/>
            <a:ext cx="1218807" cy="9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36451" y="3563026"/>
            <a:ext cx="2404197" cy="806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"/>
          <p:cNvSpPr txBox="1"/>
          <p:nvPr/>
        </p:nvSpPr>
        <p:spPr>
          <a:xfrm>
            <a:off x="5622152" y="2062611"/>
            <a:ext cx="94769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ko-KR" sz="4800" b="1" i="0" u="none" strike="noStrike" cap="none" dirty="0">
                <a:solidFill>
                  <a:srgbClr val="1746A2"/>
                </a:solidFill>
                <a:latin typeface="+mj-ea"/>
                <a:ea typeface="+mj-ea"/>
                <a:cs typeface="M PLUS 1"/>
                <a:sym typeface="M PLUS 1"/>
              </a:rPr>
              <a:t>04</a:t>
            </a:r>
            <a:endParaRPr sz="4800" b="1" i="0" u="none" strike="noStrike" cap="none" dirty="0">
              <a:solidFill>
                <a:srgbClr val="1746A2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165" name="Google Shape;165;p10"/>
          <p:cNvSpPr txBox="1"/>
          <p:nvPr/>
        </p:nvSpPr>
        <p:spPr>
          <a:xfrm>
            <a:off x="2892239" y="2979100"/>
            <a:ext cx="6407523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ko-KR" sz="6000" b="1" i="0" u="none" strike="noStrike" cap="none" dirty="0">
                <a:solidFill>
                  <a:srgbClr val="1746A2"/>
                </a:solidFill>
                <a:latin typeface="+mj-ea"/>
                <a:ea typeface="+mj-ea"/>
                <a:cs typeface="M PLUS 1"/>
                <a:sym typeface="M PLUS 1"/>
              </a:rPr>
              <a:t>프로젝트 수행 결과</a:t>
            </a:r>
            <a:endParaRPr sz="6000" b="1" i="0" u="none" strike="noStrike" cap="none" dirty="0">
              <a:solidFill>
                <a:srgbClr val="1746A2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330855" y="4863569"/>
            <a:ext cx="9530291" cy="1279367"/>
            <a:chOff x="1419799" y="4863569"/>
            <a:chExt cx="9530291" cy="1279367"/>
          </a:xfrm>
        </p:grpSpPr>
        <p:sp>
          <p:nvSpPr>
            <p:cNvPr id="166" name="Google Shape;166;p10"/>
            <p:cNvSpPr txBox="1"/>
            <p:nvPr/>
          </p:nvSpPr>
          <p:spPr>
            <a:xfrm>
              <a:off x="3836728" y="5435090"/>
              <a:ext cx="1908265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프로젝트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팀 구성 및 역할</a:t>
              </a:r>
              <a:endParaRPr sz="1400" b="0" i="0" u="none" strike="noStrike" cap="none" dirty="0">
                <a:solidFill>
                  <a:srgbClr val="000000"/>
                </a:solidFill>
                <a:latin typeface="+mn-ea"/>
                <a:ea typeface="+mn-ea"/>
                <a:sym typeface="Arial"/>
              </a:endParaRPr>
            </a:p>
          </p:txBody>
        </p:sp>
        <p:sp>
          <p:nvSpPr>
            <p:cNvPr id="167" name="Google Shape;167;p10"/>
            <p:cNvSpPr txBox="1"/>
            <p:nvPr/>
          </p:nvSpPr>
          <p:spPr>
            <a:xfrm>
              <a:off x="6362224" y="5435090"/>
              <a:ext cx="2077828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프로젝트 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수행 절차 및 방법</a:t>
              </a:r>
              <a:endParaRPr sz="1400" b="0" i="0" u="none" strike="noStrike" cap="none" dirty="0">
                <a:solidFill>
                  <a:srgbClr val="000000"/>
                </a:solidFill>
                <a:latin typeface="+mn-ea"/>
                <a:ea typeface="+mn-ea"/>
                <a:sym typeface="Arial"/>
              </a:endParaRPr>
            </a:p>
          </p:txBody>
        </p:sp>
        <p:sp>
          <p:nvSpPr>
            <p:cNvPr id="168" name="Google Shape;168;p10"/>
            <p:cNvSpPr txBox="1"/>
            <p:nvPr/>
          </p:nvSpPr>
          <p:spPr>
            <a:xfrm>
              <a:off x="9072742" y="5435090"/>
              <a:ext cx="1877348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자체 평가 의견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</p:txBody>
        </p:sp>
        <p:grpSp>
          <p:nvGrpSpPr>
            <p:cNvPr id="169" name="Google Shape;169;p10"/>
            <p:cNvGrpSpPr/>
            <p:nvPr/>
          </p:nvGrpSpPr>
          <p:grpSpPr>
            <a:xfrm>
              <a:off x="1940775" y="4863569"/>
              <a:ext cx="8310450" cy="369332"/>
              <a:chOff x="2236359" y="4863569"/>
              <a:chExt cx="8310450" cy="369332"/>
            </a:xfrm>
          </p:grpSpPr>
          <p:sp>
            <p:nvSpPr>
              <p:cNvPr id="170" name="Google Shape;170;p10"/>
              <p:cNvSpPr txBox="1"/>
              <p:nvPr/>
            </p:nvSpPr>
            <p:spPr>
              <a:xfrm>
                <a:off x="4846636" y="4863569"/>
                <a:ext cx="479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>
                    <a:solidFill>
                      <a:srgbClr val="7F7F7F"/>
                    </a:solidFill>
                    <a:latin typeface="+mn-ea"/>
                    <a:ea typeface="+mn-ea"/>
                    <a:cs typeface="M PLUS 1"/>
                    <a:sym typeface="M PLUS 1"/>
                  </a:rPr>
                  <a:t>02</a:t>
                </a:r>
                <a:endParaRPr sz="1800" b="1" i="0" u="none" strike="noStrike" cap="none">
                  <a:solidFill>
                    <a:srgbClr val="7F7F7F"/>
                  </a:solidFill>
                  <a:latin typeface="+mn-ea"/>
                  <a:ea typeface="+mn-ea"/>
                  <a:cs typeface="M PLUS 1"/>
                  <a:sym typeface="M PLUS 1"/>
                </a:endParaRPr>
              </a:p>
            </p:txBody>
          </p:sp>
          <p:sp>
            <p:nvSpPr>
              <p:cNvPr id="171" name="Google Shape;171;p10"/>
              <p:cNvSpPr txBox="1"/>
              <p:nvPr/>
            </p:nvSpPr>
            <p:spPr>
              <a:xfrm>
                <a:off x="7456913" y="4863569"/>
                <a:ext cx="479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>
                    <a:solidFill>
                      <a:srgbClr val="7F7F7F"/>
                    </a:solidFill>
                    <a:latin typeface="+mn-ea"/>
                    <a:ea typeface="+mn-ea"/>
                    <a:cs typeface="M PLUS 1"/>
                    <a:sym typeface="M PLUS 1"/>
                  </a:rPr>
                  <a:t>03</a:t>
                </a:r>
                <a:endParaRPr sz="1800" b="1" i="0" u="none" strike="noStrike" cap="none">
                  <a:solidFill>
                    <a:srgbClr val="7F7F7F"/>
                  </a:solidFill>
                  <a:latin typeface="+mn-ea"/>
                  <a:ea typeface="+mn-ea"/>
                  <a:cs typeface="M PLUS 1"/>
                  <a:sym typeface="M PLUS 1"/>
                </a:endParaRPr>
              </a:p>
            </p:txBody>
          </p:sp>
          <p:sp>
            <p:nvSpPr>
              <p:cNvPr id="172" name="Google Shape;172;p10"/>
              <p:cNvSpPr txBox="1"/>
              <p:nvPr/>
            </p:nvSpPr>
            <p:spPr>
              <a:xfrm>
                <a:off x="2236359" y="4863569"/>
                <a:ext cx="479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>
                    <a:solidFill>
                      <a:srgbClr val="7F7F7F"/>
                    </a:solidFill>
                    <a:latin typeface="+mn-ea"/>
                    <a:ea typeface="+mn-ea"/>
                    <a:cs typeface="M PLUS 1"/>
                    <a:sym typeface="M PLUS 1"/>
                  </a:rPr>
                  <a:t>01</a:t>
                </a:r>
                <a:endParaRPr sz="1800" b="1" i="0" u="none" strike="noStrike" cap="none">
                  <a:solidFill>
                    <a:srgbClr val="7F7F7F"/>
                  </a:solidFill>
                  <a:latin typeface="+mn-ea"/>
                  <a:ea typeface="+mn-ea"/>
                  <a:cs typeface="M PLUS 1"/>
                  <a:sym typeface="M PLUS 1"/>
                </a:endParaRPr>
              </a:p>
            </p:txBody>
          </p:sp>
          <p:sp>
            <p:nvSpPr>
              <p:cNvPr id="173" name="Google Shape;173;p10"/>
              <p:cNvSpPr txBox="1"/>
              <p:nvPr/>
            </p:nvSpPr>
            <p:spPr>
              <a:xfrm>
                <a:off x="10067191" y="4863569"/>
                <a:ext cx="47961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>
                    <a:solidFill>
                      <a:srgbClr val="7F7F7F"/>
                    </a:solidFill>
                    <a:latin typeface="+mn-ea"/>
                    <a:ea typeface="+mn-ea"/>
                    <a:cs typeface="M PLUS 1"/>
                    <a:sym typeface="M PLUS 1"/>
                  </a:rPr>
                  <a:t>05</a:t>
                </a:r>
                <a:endParaRPr sz="1800" b="1" i="0" u="none" strike="noStrike" cap="none">
                  <a:solidFill>
                    <a:srgbClr val="7F7F7F"/>
                  </a:solidFill>
                  <a:latin typeface="+mn-ea"/>
                  <a:ea typeface="+mn-ea"/>
                  <a:cs typeface="M PLUS 1"/>
                  <a:sym typeface="M PLUS 1"/>
                </a:endParaRPr>
              </a:p>
            </p:txBody>
          </p:sp>
        </p:grpSp>
        <p:sp>
          <p:nvSpPr>
            <p:cNvPr id="174" name="Google Shape;174;p10"/>
            <p:cNvSpPr txBox="1"/>
            <p:nvPr/>
          </p:nvSpPr>
          <p:spPr>
            <a:xfrm>
              <a:off x="1419799" y="5429331"/>
              <a:ext cx="1521570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프로젝트 개요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</p:txBody>
        </p:sp>
      </p:grpSp>
      <p:pic>
        <p:nvPicPr>
          <p:cNvPr id="175" name="Google Shape;17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p10"/>
          <p:cNvCxnSpPr/>
          <p:nvPr/>
        </p:nvCxnSpPr>
        <p:spPr>
          <a:xfrm rot="10800000">
            <a:off x="0" y="3429000"/>
            <a:ext cx="2978870" cy="0"/>
          </a:xfrm>
          <a:prstGeom prst="straightConnector1">
            <a:avLst/>
          </a:prstGeom>
          <a:noFill/>
          <a:ln w="38100" cap="flat" cmpd="sng">
            <a:solidFill>
              <a:srgbClr val="5F9DF7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10"/>
          <p:cNvCxnSpPr/>
          <p:nvPr/>
        </p:nvCxnSpPr>
        <p:spPr>
          <a:xfrm rot="10800000">
            <a:off x="9213130" y="3429000"/>
            <a:ext cx="2978870" cy="0"/>
          </a:xfrm>
          <a:prstGeom prst="straightConnector1">
            <a:avLst/>
          </a:prstGeom>
          <a:noFill/>
          <a:ln w="38100" cap="flat" cmpd="sng">
            <a:solidFill>
              <a:srgbClr val="5F9DF7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8" name="Google Shape;178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"/>
          <p:cNvSpPr txBox="1"/>
          <p:nvPr/>
        </p:nvSpPr>
        <p:spPr>
          <a:xfrm>
            <a:off x="144965" y="188511"/>
            <a:ext cx="56992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M PLUS 1"/>
                <a:sym typeface="M PLUS 1"/>
              </a:rPr>
              <a:t>04</a:t>
            </a:r>
            <a:endParaRPr sz="1400" b="1" i="0" u="none" strike="noStrike" cap="none" dirty="0">
              <a:solidFill>
                <a:srgbClr val="3F3F3F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184" name="Google Shape;184;p11"/>
          <p:cNvSpPr txBox="1"/>
          <p:nvPr/>
        </p:nvSpPr>
        <p:spPr>
          <a:xfrm>
            <a:off x="854928" y="152829"/>
            <a:ext cx="310193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rgbClr val="262626"/>
                </a:solidFill>
                <a:latin typeface="+mj-ea"/>
                <a:ea typeface="+mj-ea"/>
                <a:cs typeface="M PLUS 1"/>
                <a:sym typeface="M PLUS 1"/>
              </a:rPr>
              <a:t>프로젝트  수행 결과</a:t>
            </a:r>
            <a:endParaRPr sz="2400" b="1" i="0" u="none" strike="noStrike" cap="none" dirty="0">
              <a:solidFill>
                <a:srgbClr val="262626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185" name="Google Shape;185;p11"/>
          <p:cNvSpPr txBox="1"/>
          <p:nvPr/>
        </p:nvSpPr>
        <p:spPr>
          <a:xfrm>
            <a:off x="868375" y="575998"/>
            <a:ext cx="489632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600"/>
            </a:pPr>
            <a:r>
              <a:rPr lang="ko-KR" sz="1600" b="0" i="0" u="none" strike="noStrike" cap="none" dirty="0" err="1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결과제시</a:t>
            </a:r>
            <a:r>
              <a:rPr lang="ko-KR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① 메인</a:t>
            </a:r>
            <a:r>
              <a:rPr lang="en-US" altLang="ko-KR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: </a:t>
            </a:r>
            <a:r>
              <a:rPr lang="ko-KR" altLang="en-US" sz="1600" dirty="0" err="1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메인페이지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슬라이드</a:t>
            </a:r>
            <a:r>
              <a:rPr lang="en-US" altLang="ko-KR" sz="16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페이지 연결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pic>
        <p:nvPicPr>
          <p:cNvPr id="186" name="Google Shape;18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613" y="1445552"/>
            <a:ext cx="10139130" cy="49128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"/>
          <p:cNvSpPr txBox="1"/>
          <p:nvPr/>
        </p:nvSpPr>
        <p:spPr>
          <a:xfrm>
            <a:off x="144966" y="188511"/>
            <a:ext cx="53836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3F3F3F"/>
                </a:solidFill>
                <a:latin typeface="+mj-ea"/>
                <a:ea typeface="+mj-ea"/>
                <a:cs typeface="M PLUS 1"/>
                <a:sym typeface="M PLUS 1"/>
              </a:rPr>
              <a:t>04</a:t>
            </a:r>
            <a:endParaRPr sz="1400" b="1" i="0" u="none" strike="noStrike" cap="none">
              <a:solidFill>
                <a:srgbClr val="3F3F3F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194" name="Google Shape;194;p12"/>
          <p:cNvSpPr txBox="1"/>
          <p:nvPr/>
        </p:nvSpPr>
        <p:spPr>
          <a:xfrm>
            <a:off x="854928" y="152829"/>
            <a:ext cx="293567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rgbClr val="262626"/>
                </a:solidFill>
                <a:latin typeface="+mj-ea"/>
                <a:ea typeface="+mj-ea"/>
                <a:cs typeface="M PLUS 1"/>
                <a:sym typeface="M PLUS 1"/>
              </a:rPr>
              <a:t>프로젝트  수행 결과</a:t>
            </a:r>
            <a:endParaRPr sz="2400" b="1" i="0" u="none" strike="noStrike" cap="none">
              <a:solidFill>
                <a:srgbClr val="262626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195" name="Google Shape;195;p12"/>
          <p:cNvSpPr txBox="1"/>
          <p:nvPr/>
        </p:nvSpPr>
        <p:spPr>
          <a:xfrm>
            <a:off x="868375" y="575998"/>
            <a:ext cx="522762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600"/>
            </a:pPr>
            <a:r>
              <a:rPr lang="ko-KR" sz="1600" b="0" i="0" u="none" strike="noStrike" cap="none" dirty="0" err="1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결과제시</a:t>
            </a:r>
            <a:r>
              <a:rPr lang="ko-KR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② </a:t>
            </a:r>
            <a:r>
              <a:rPr lang="ko-KR" sz="1600" b="0" i="0" u="none" strike="noStrike" cap="none" dirty="0" err="1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상품리스트</a:t>
            </a:r>
            <a:r>
              <a:rPr lang="en-US" altLang="ko-KR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: </a:t>
            </a:r>
            <a:r>
              <a:rPr lang="ko-KR" altLang="en-US" sz="1600" dirty="0" err="1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카테고리별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상품 조회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pic>
        <p:nvPicPr>
          <p:cNvPr id="196" name="Google Shape;19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983" y="1868660"/>
            <a:ext cx="6729241" cy="36803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30114" y="2641279"/>
            <a:ext cx="422110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카테고리와 카테고리아이템 </a:t>
            </a:r>
            <a:r>
              <a:rPr lang="ko-KR" altLang="en-US" dirty="0" err="1"/>
              <a:t>엔티티를</a:t>
            </a:r>
            <a:r>
              <a:rPr lang="ko-KR" altLang="en-US" dirty="0"/>
              <a:t> 만들어서 </a:t>
            </a:r>
          </a:p>
          <a:p>
            <a:r>
              <a:rPr lang="en-US" altLang="ko-KR" dirty="0"/>
              <a:t>1:N </a:t>
            </a:r>
            <a:r>
              <a:rPr lang="ko-KR" altLang="en-US" dirty="0"/>
              <a:t>관계를 만들고 카테고리아이템이 카테고리를 참조하도록 만들었다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카테고리에 마우스를 올리면 </a:t>
            </a:r>
            <a:r>
              <a:rPr lang="en-US" altLang="ko-KR" dirty="0"/>
              <a:t>ajax</a:t>
            </a:r>
            <a:r>
              <a:rPr lang="ko-KR" altLang="en-US" dirty="0"/>
              <a:t>를 통해 카테고리 리스트를 불러오고 </a:t>
            </a:r>
          </a:p>
          <a:p>
            <a:r>
              <a:rPr lang="ko-KR" altLang="en-US" dirty="0"/>
              <a:t>카테고리 리스트를 </a:t>
            </a:r>
            <a:r>
              <a:rPr lang="ko-KR" altLang="en-US" dirty="0" err="1"/>
              <a:t>클릭시</a:t>
            </a:r>
            <a:r>
              <a:rPr lang="ko-KR" altLang="en-US" dirty="0"/>
              <a:t> 카테고리 번호를 읽어 </a:t>
            </a:r>
            <a:r>
              <a:rPr lang="en-US" altLang="ko-KR" dirty="0"/>
              <a:t>DB</a:t>
            </a:r>
            <a:r>
              <a:rPr lang="ko-KR" altLang="en-US" dirty="0"/>
              <a:t>에서 해당 카테고리 번호를 참조하는 </a:t>
            </a:r>
          </a:p>
          <a:p>
            <a:r>
              <a:rPr lang="ko-KR" altLang="en-US" dirty="0"/>
              <a:t>아이템들을 가져온다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 smtClean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"/>
          <p:cNvSpPr txBox="1"/>
          <p:nvPr/>
        </p:nvSpPr>
        <p:spPr>
          <a:xfrm>
            <a:off x="144965" y="188511"/>
            <a:ext cx="55181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SzPts val="1400"/>
              <a:buNone/>
              <a:defRPr b="1">
                <a:solidFill>
                  <a:srgbClr val="3F3F3F"/>
                </a:solidFill>
                <a:latin typeface="+mj-ea"/>
                <a:ea typeface="+mj-ea"/>
                <a:cs typeface="M PLUS 1"/>
              </a:defRPr>
            </a:lvl1pPr>
          </a:lstStyle>
          <a:p>
            <a:r>
              <a:rPr lang="ko-KR" dirty="0">
                <a:sym typeface="M PLUS 1"/>
              </a:rPr>
              <a:t>04</a:t>
            </a:r>
            <a:endParaRPr dirty="0">
              <a:sym typeface="M PLUS 1"/>
            </a:endParaRPr>
          </a:p>
        </p:txBody>
      </p:sp>
      <p:sp>
        <p:nvSpPr>
          <p:cNvPr id="204" name="Google Shape;204;p13"/>
          <p:cNvSpPr txBox="1"/>
          <p:nvPr/>
        </p:nvSpPr>
        <p:spPr>
          <a:xfrm>
            <a:off x="854928" y="152829"/>
            <a:ext cx="293567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rgbClr val="262626"/>
                </a:solidFill>
                <a:latin typeface="+mj-ea"/>
                <a:ea typeface="+mj-ea"/>
                <a:cs typeface="M PLUS 1"/>
                <a:sym typeface="M PLUS 1"/>
              </a:rPr>
              <a:t>프로젝트  수행 결과</a:t>
            </a:r>
            <a:endParaRPr sz="2400" b="1" i="0" u="none" strike="noStrike" cap="none" dirty="0">
              <a:solidFill>
                <a:srgbClr val="262626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205" name="Google Shape;205;p13"/>
          <p:cNvSpPr txBox="1"/>
          <p:nvPr/>
        </p:nvSpPr>
        <p:spPr>
          <a:xfrm>
            <a:off x="868375" y="575998"/>
            <a:ext cx="408601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600"/>
            </a:pPr>
            <a:r>
              <a:rPr lang="ko-KR" sz="1600" b="0" i="0" u="none" strike="noStrike" cap="none" dirty="0" err="1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결과제시</a:t>
            </a:r>
            <a:r>
              <a:rPr lang="ko-KR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③ 상세페이지</a:t>
            </a:r>
            <a:r>
              <a:rPr lang="en-US" altLang="ko-KR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: </a:t>
            </a:r>
            <a:r>
              <a:rPr lang="ko-KR" altLang="en-US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데</a:t>
            </a:r>
            <a:r>
              <a:rPr lang="ko-KR" altLang="en-US" sz="1600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이터 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연결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pic>
        <p:nvPicPr>
          <p:cNvPr id="206" name="Google Shape;20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375" y="1992307"/>
            <a:ext cx="6424631" cy="31548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31331" y="3532639"/>
            <a:ext cx="39291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리스트 페이지에서 상품 </a:t>
            </a:r>
            <a:r>
              <a:rPr lang="ko-KR" altLang="en-US" dirty="0" err="1"/>
              <a:t>클릭시</a:t>
            </a:r>
            <a:r>
              <a:rPr lang="ko-KR" altLang="en-US" dirty="0"/>
              <a:t> </a:t>
            </a:r>
            <a:r>
              <a:rPr lang="ko-KR" altLang="en-US" dirty="0" err="1"/>
              <a:t>상품번호를</a:t>
            </a:r>
            <a:r>
              <a:rPr lang="ko-KR" altLang="en-US" dirty="0"/>
              <a:t> 컨트롤러를 통해 넘기고 서비스프로세서에서 </a:t>
            </a:r>
          </a:p>
          <a:p>
            <a:r>
              <a:rPr lang="ko-KR" altLang="en-US" dirty="0" err="1"/>
              <a:t>해당번호를이용해</a:t>
            </a:r>
            <a:r>
              <a:rPr lang="ko-KR" altLang="en-US" dirty="0"/>
              <a:t> 상품정보를 가져온다</a:t>
            </a:r>
            <a:r>
              <a:rPr lang="en-US" altLang="ko-KR" dirty="0"/>
              <a:t>. </a:t>
            </a:r>
            <a:endParaRPr lang="ko-KR" altLang="en-US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 smtClean="0">
              <a:latin typeface="+mn-ea"/>
              <a:ea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31331" y="2289590"/>
            <a:ext cx="4221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상품 리스트 페이지에서 상품을 </a:t>
            </a:r>
            <a:r>
              <a:rPr lang="ko-KR" altLang="en-US" dirty="0" err="1"/>
              <a:t>클릭할때</a:t>
            </a:r>
            <a:r>
              <a:rPr lang="ko-KR" altLang="en-US" dirty="0"/>
              <a:t> </a:t>
            </a:r>
          </a:p>
          <a:p>
            <a:r>
              <a:rPr lang="ko-KR" altLang="en-US" dirty="0" err="1"/>
              <a:t>그상품의</a:t>
            </a:r>
            <a:r>
              <a:rPr lang="ko-KR" altLang="en-US" dirty="0"/>
              <a:t> 번호를 받아 </a:t>
            </a:r>
            <a:r>
              <a:rPr lang="en-US" altLang="ko-KR" dirty="0"/>
              <a:t>DB</a:t>
            </a:r>
            <a:r>
              <a:rPr lang="ko-KR" altLang="en-US" dirty="0"/>
              <a:t>에서 찾아 상세 페이지에 </a:t>
            </a:r>
            <a:r>
              <a:rPr lang="ko-KR" altLang="en-US" dirty="0" err="1"/>
              <a:t>그상품의</a:t>
            </a:r>
            <a:r>
              <a:rPr lang="ko-KR" altLang="en-US" dirty="0"/>
              <a:t> 정보를 출력하도록 연결하였다</a:t>
            </a:r>
            <a:r>
              <a:rPr lang="en-US" altLang="ko-KR" dirty="0" smtClean="0"/>
              <a:t>.</a:t>
            </a:r>
            <a:endParaRPr lang="ko-KR" altLang="en-US" dirty="0" smtClean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"/>
          <p:cNvSpPr txBox="1"/>
          <p:nvPr/>
        </p:nvSpPr>
        <p:spPr>
          <a:xfrm>
            <a:off x="144966" y="188511"/>
            <a:ext cx="70996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SzPts val="1400"/>
              <a:buNone/>
              <a:defRPr b="1">
                <a:solidFill>
                  <a:srgbClr val="3F3F3F"/>
                </a:solidFill>
                <a:latin typeface="+mj-ea"/>
                <a:ea typeface="+mj-ea"/>
                <a:cs typeface="M PLUS 1"/>
              </a:defRPr>
            </a:lvl1pPr>
          </a:lstStyle>
          <a:p>
            <a:r>
              <a:rPr lang="ko-KR" dirty="0">
                <a:sym typeface="M PLUS 1"/>
              </a:rPr>
              <a:t>04</a:t>
            </a:r>
            <a:endParaRPr dirty="0">
              <a:sym typeface="M PLUS 1"/>
            </a:endParaRPr>
          </a:p>
        </p:txBody>
      </p:sp>
      <p:sp>
        <p:nvSpPr>
          <p:cNvPr id="214" name="Google Shape;214;p14"/>
          <p:cNvSpPr txBox="1"/>
          <p:nvPr/>
        </p:nvSpPr>
        <p:spPr>
          <a:xfrm>
            <a:off x="854928" y="152829"/>
            <a:ext cx="276408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SzPts val="2400"/>
              <a:buNone/>
              <a:defRPr sz="2400" b="1">
                <a:solidFill>
                  <a:srgbClr val="262626"/>
                </a:solidFill>
                <a:latin typeface="+mj-ea"/>
                <a:ea typeface="+mj-ea"/>
                <a:cs typeface="M PLUS 1"/>
              </a:defRPr>
            </a:lvl1pPr>
          </a:lstStyle>
          <a:p>
            <a:r>
              <a:rPr lang="ko-KR" dirty="0">
                <a:sym typeface="M PLUS 1"/>
              </a:rPr>
              <a:t>프로젝트  수행 결과</a:t>
            </a:r>
            <a:endParaRPr dirty="0">
              <a:sym typeface="M PLUS 1"/>
            </a:endParaRPr>
          </a:p>
        </p:txBody>
      </p:sp>
      <p:sp>
        <p:nvSpPr>
          <p:cNvPr id="215" name="Google Shape;215;p14"/>
          <p:cNvSpPr txBox="1"/>
          <p:nvPr/>
        </p:nvSpPr>
        <p:spPr>
          <a:xfrm>
            <a:off x="868375" y="575998"/>
            <a:ext cx="4132995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 err="1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결과제시</a:t>
            </a:r>
            <a:r>
              <a:rPr lang="ko-KR" sz="1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④ </a:t>
            </a:r>
            <a:r>
              <a:rPr lang="ko-KR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장바구니</a:t>
            </a:r>
            <a:r>
              <a:rPr lang="en-US" altLang="ko-KR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: </a:t>
            </a:r>
            <a:r>
              <a:rPr lang="ko-KR" altLang="en-US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장바구니 리스트</a:t>
            </a:r>
            <a:endParaRPr sz="1600" b="0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pic>
        <p:nvPicPr>
          <p:cNvPr id="216" name="Google Shape;21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8308" y="1099323"/>
            <a:ext cx="8248409" cy="505902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5"/>
          <p:cNvSpPr txBox="1"/>
          <p:nvPr/>
        </p:nvSpPr>
        <p:spPr>
          <a:xfrm>
            <a:off x="144966" y="188511"/>
            <a:ext cx="70996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3F3F3F"/>
                </a:solidFill>
                <a:latin typeface="+mj-ea"/>
                <a:ea typeface="+mj-ea"/>
                <a:cs typeface="M PLUS 1"/>
                <a:sym typeface="M PLUS 1"/>
              </a:rPr>
              <a:t>04</a:t>
            </a:r>
            <a:endParaRPr sz="1400" b="1" i="0" u="none" strike="noStrike" cap="none">
              <a:solidFill>
                <a:srgbClr val="3F3F3F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224" name="Google Shape;224;p15"/>
          <p:cNvSpPr txBox="1"/>
          <p:nvPr/>
        </p:nvSpPr>
        <p:spPr>
          <a:xfrm>
            <a:off x="854928" y="152829"/>
            <a:ext cx="276408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rgbClr val="262626"/>
                </a:solidFill>
                <a:latin typeface="+mj-ea"/>
                <a:ea typeface="+mj-ea"/>
                <a:cs typeface="M PLUS 1"/>
                <a:sym typeface="M PLUS 1"/>
              </a:rPr>
              <a:t>프로젝트  수행 결과</a:t>
            </a:r>
            <a:endParaRPr sz="2400" b="1" i="0" u="none" strike="noStrike" cap="none" dirty="0">
              <a:solidFill>
                <a:srgbClr val="262626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225" name="Google Shape;225;p15"/>
          <p:cNvSpPr txBox="1"/>
          <p:nvPr/>
        </p:nvSpPr>
        <p:spPr>
          <a:xfrm>
            <a:off x="868375" y="575998"/>
            <a:ext cx="522762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600"/>
            </a:pPr>
            <a:r>
              <a:rPr lang="ko-KR" sz="1600" b="0" i="0" u="none" strike="noStrike" cap="none" dirty="0" err="1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결과제시</a:t>
            </a:r>
            <a:r>
              <a:rPr lang="ko-KR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⑤ 구매하기</a:t>
            </a:r>
            <a:r>
              <a:rPr lang="en-US" altLang="ko-KR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: 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주문서 작성</a:t>
            </a:r>
            <a:r>
              <a:rPr lang="en-US" altLang="ko-KR" sz="16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, </a:t>
            </a:r>
            <a:r>
              <a:rPr lang="ko-KR" altLang="en-US" sz="1600" dirty="0" err="1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배송지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추가 및 조회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pic>
        <p:nvPicPr>
          <p:cNvPr id="226" name="Google Shape;22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547" y="1256795"/>
            <a:ext cx="10785041" cy="486228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6"/>
          <p:cNvSpPr txBox="1"/>
          <p:nvPr/>
        </p:nvSpPr>
        <p:spPr>
          <a:xfrm>
            <a:off x="144965" y="188511"/>
            <a:ext cx="70996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3F3F3F"/>
                </a:solidFill>
                <a:latin typeface="+mj-ea"/>
                <a:ea typeface="+mj-ea"/>
                <a:cs typeface="M PLUS 1"/>
                <a:sym typeface="M PLUS 1"/>
              </a:rPr>
              <a:t>04</a:t>
            </a:r>
            <a:endParaRPr sz="1400" b="1" i="0" u="none" strike="noStrike" cap="none">
              <a:solidFill>
                <a:srgbClr val="3F3F3F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234" name="Google Shape;234;p16"/>
          <p:cNvSpPr txBox="1"/>
          <p:nvPr/>
        </p:nvSpPr>
        <p:spPr>
          <a:xfrm>
            <a:off x="854927" y="152829"/>
            <a:ext cx="270291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rgbClr val="262626"/>
                </a:solidFill>
                <a:latin typeface="+mj-ea"/>
                <a:ea typeface="+mj-ea"/>
                <a:cs typeface="M PLUS 1"/>
                <a:sym typeface="M PLUS 1"/>
              </a:rPr>
              <a:t>프로젝트  수행 결과</a:t>
            </a:r>
            <a:endParaRPr sz="2400" b="1" i="0" u="none" strike="noStrike" cap="none" dirty="0">
              <a:solidFill>
                <a:srgbClr val="262626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235" name="Google Shape;235;p16"/>
          <p:cNvSpPr txBox="1"/>
          <p:nvPr/>
        </p:nvSpPr>
        <p:spPr>
          <a:xfrm>
            <a:off x="868375" y="575998"/>
            <a:ext cx="585842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600"/>
            </a:pPr>
            <a:r>
              <a:rPr lang="ko-KR" sz="1600" b="0" i="0" u="none" strike="noStrike" cap="none" dirty="0" err="1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결과제시</a:t>
            </a:r>
            <a:r>
              <a:rPr lang="ko-KR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⑥ 게시판(자주하는 질문)</a:t>
            </a:r>
            <a:r>
              <a:rPr lang="en-US" altLang="ko-KR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: </a:t>
            </a:r>
            <a:r>
              <a:rPr lang="ko-KR" altLang="en-US" sz="1600" dirty="0" err="1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페이징</a:t>
            </a:r>
            <a:r>
              <a:rPr lang="en-US" altLang="ko-KR" sz="16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슬라이드</a:t>
            </a:r>
            <a:r>
              <a:rPr lang="en-US" altLang="ko-KR" sz="16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, division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pic>
        <p:nvPicPr>
          <p:cNvPr id="236" name="Google Shape;23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7300068" y="2844224"/>
            <a:ext cx="38086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+mn-ea"/>
                <a:ea typeface="+mn-ea"/>
              </a:rPr>
              <a:t>카테고리 </a:t>
            </a:r>
            <a:r>
              <a:rPr lang="ko-KR" altLang="en-US" dirty="0" err="1" smtClean="0">
                <a:latin typeface="+mn-ea"/>
                <a:ea typeface="+mn-ea"/>
              </a:rPr>
              <a:t>선택시</a:t>
            </a:r>
            <a:r>
              <a:rPr lang="ko-KR" altLang="en-US" dirty="0" smtClean="0">
                <a:latin typeface="+mn-ea"/>
                <a:ea typeface="+mn-ea"/>
              </a:rPr>
              <a:t> 타겟 설정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리스트 조회</a:t>
            </a:r>
            <a:endParaRPr lang="en-US" altLang="ko-KR" dirty="0" smtClean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latin typeface="+mn-ea"/>
                <a:ea typeface="+mn-ea"/>
              </a:rPr>
              <a:t>페이징</a:t>
            </a:r>
            <a:r>
              <a:rPr lang="ko-KR" altLang="en-US" dirty="0" smtClean="0">
                <a:latin typeface="+mn-ea"/>
                <a:ea typeface="+mn-ea"/>
              </a:rPr>
              <a:t> 기능</a:t>
            </a:r>
            <a:endParaRPr lang="en-US" altLang="ko-KR" dirty="0" smtClean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+mn-ea"/>
                <a:ea typeface="+mn-ea"/>
              </a:rPr>
              <a:t>질문 </a:t>
            </a:r>
            <a:r>
              <a:rPr lang="ko-KR" altLang="en-US" dirty="0" err="1" smtClean="0">
                <a:latin typeface="+mn-ea"/>
                <a:ea typeface="+mn-ea"/>
              </a:rPr>
              <a:t>클릭시</a:t>
            </a:r>
            <a:r>
              <a:rPr lang="ko-KR" altLang="en-US" dirty="0" smtClean="0">
                <a:latin typeface="+mn-ea"/>
                <a:ea typeface="+mn-ea"/>
              </a:rPr>
              <a:t> 답변 슬라이드다운</a:t>
            </a:r>
            <a:endParaRPr lang="en-US" altLang="ko-KR" dirty="0" smtClean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+mn-ea"/>
                <a:ea typeface="+mn-ea"/>
              </a:rPr>
              <a:t>다른 질문 </a:t>
            </a:r>
            <a:r>
              <a:rPr lang="ko-KR" altLang="en-US" dirty="0" err="1" smtClean="0">
                <a:latin typeface="+mn-ea"/>
                <a:ea typeface="+mn-ea"/>
              </a:rPr>
              <a:t>클릭시</a:t>
            </a:r>
            <a:r>
              <a:rPr lang="ko-KR" altLang="en-US" dirty="0" smtClean="0">
                <a:latin typeface="+mn-ea"/>
                <a:ea typeface="+mn-ea"/>
              </a:rPr>
              <a:t> 슬라이드토글</a:t>
            </a:r>
            <a:endParaRPr lang="en-US" altLang="ko-KR" dirty="0" smtClean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endParaRPr lang="ko-KR" altLang="en-US" dirty="0">
              <a:latin typeface="+mn-ea"/>
              <a:ea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167" y="4482401"/>
            <a:ext cx="5526945" cy="17738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167" y="1301562"/>
            <a:ext cx="5551008" cy="306766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/>
          <p:nvPr/>
        </p:nvSpPr>
        <p:spPr>
          <a:xfrm>
            <a:off x="144965" y="188511"/>
            <a:ext cx="59450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M PLUS 1"/>
                <a:sym typeface="M PLUS 1"/>
              </a:rPr>
              <a:t>04</a:t>
            </a:r>
            <a:endParaRPr sz="1400" b="1" i="0" u="none" strike="noStrike" cap="none" dirty="0">
              <a:solidFill>
                <a:srgbClr val="3F3F3F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244" name="Google Shape;244;p17"/>
          <p:cNvSpPr txBox="1"/>
          <p:nvPr/>
        </p:nvSpPr>
        <p:spPr>
          <a:xfrm>
            <a:off x="854928" y="152829"/>
            <a:ext cx="293567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rgbClr val="262626"/>
                </a:solidFill>
                <a:latin typeface="+mj-ea"/>
                <a:ea typeface="+mj-ea"/>
                <a:cs typeface="M PLUS 1"/>
                <a:sym typeface="M PLUS 1"/>
              </a:rPr>
              <a:t>프로젝트  수행 결과</a:t>
            </a:r>
            <a:endParaRPr sz="2400" b="1" i="0" u="none" strike="noStrike" cap="none" dirty="0">
              <a:solidFill>
                <a:srgbClr val="262626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245" name="Google Shape;245;p17"/>
          <p:cNvSpPr txBox="1"/>
          <p:nvPr/>
        </p:nvSpPr>
        <p:spPr>
          <a:xfrm>
            <a:off x="868375" y="575998"/>
            <a:ext cx="698751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600"/>
            </a:pPr>
            <a:r>
              <a:rPr lang="ko-KR" sz="1600" b="0" i="0" u="none" strike="noStrike" cap="none" dirty="0" err="1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결과제시</a:t>
            </a:r>
            <a:r>
              <a:rPr lang="ko-KR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⑦ 게시판(1대1 문의)</a:t>
            </a:r>
            <a:r>
              <a:rPr lang="en-US" altLang="ko-KR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: 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글 작성</a:t>
            </a:r>
            <a:r>
              <a:rPr lang="en-US" altLang="ko-KR" sz="16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리스트 조회</a:t>
            </a:r>
            <a:r>
              <a:rPr lang="en-US" altLang="ko-KR" sz="16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로그인 시 접근 가능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pic>
        <p:nvPicPr>
          <p:cNvPr id="246" name="Google Shape;24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1632" y="2047682"/>
            <a:ext cx="4277322" cy="13813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8970" y="1714971"/>
            <a:ext cx="4072506" cy="46202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91632" y="4255694"/>
            <a:ext cx="41426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+mn-ea"/>
                <a:ea typeface="+mn-ea"/>
              </a:rPr>
              <a:t>1</a:t>
            </a:r>
            <a:r>
              <a:rPr lang="ko-KR" altLang="en-US" dirty="0" smtClean="0">
                <a:latin typeface="+mn-ea"/>
                <a:ea typeface="+mn-ea"/>
              </a:rPr>
              <a:t>대</a:t>
            </a:r>
            <a:r>
              <a:rPr lang="en-US" altLang="ko-KR" dirty="0" smtClean="0">
                <a:latin typeface="+mn-ea"/>
                <a:ea typeface="+mn-ea"/>
              </a:rPr>
              <a:t>1 </a:t>
            </a:r>
            <a:r>
              <a:rPr lang="ko-KR" altLang="en-US" dirty="0" smtClean="0">
                <a:latin typeface="+mn-ea"/>
                <a:ea typeface="+mn-ea"/>
              </a:rPr>
              <a:t>게시판 </a:t>
            </a:r>
            <a:r>
              <a:rPr lang="ko-KR" altLang="en-US" dirty="0" err="1" smtClean="0">
                <a:latin typeface="+mn-ea"/>
                <a:ea typeface="+mn-ea"/>
              </a:rPr>
              <a:t>접근시</a:t>
            </a:r>
            <a:r>
              <a:rPr lang="ko-KR" altLang="en-US" dirty="0" smtClean="0">
                <a:latin typeface="+mn-ea"/>
                <a:ea typeface="+mn-ea"/>
              </a:rPr>
              <a:t> 로그인 요청</a:t>
            </a:r>
            <a:endParaRPr lang="en-US" altLang="ko-KR" dirty="0" smtClean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+mn-ea"/>
                <a:ea typeface="+mn-ea"/>
              </a:rPr>
              <a:t>확인 </a:t>
            </a:r>
            <a:r>
              <a:rPr lang="ko-KR" altLang="en-US" dirty="0" err="1" smtClean="0">
                <a:latin typeface="+mn-ea"/>
                <a:ea typeface="+mn-ea"/>
              </a:rPr>
              <a:t>클릭시</a:t>
            </a:r>
            <a:r>
              <a:rPr lang="ko-KR" altLang="en-US" dirty="0" smtClean="0">
                <a:latin typeface="+mn-ea"/>
                <a:ea typeface="+mn-ea"/>
              </a:rPr>
              <a:t> 로그인 </a:t>
            </a:r>
            <a:r>
              <a:rPr lang="ko-KR" altLang="en-US" dirty="0" err="1" smtClean="0">
                <a:latin typeface="+mn-ea"/>
                <a:ea typeface="+mn-ea"/>
              </a:rPr>
              <a:t>창으로이동</a:t>
            </a:r>
            <a:endParaRPr lang="en-US" altLang="ko-KR" dirty="0" smtClean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+mn-ea"/>
                <a:ea typeface="+mn-ea"/>
              </a:rPr>
              <a:t>취소 </a:t>
            </a:r>
            <a:r>
              <a:rPr lang="ko-KR" altLang="en-US" dirty="0" err="1" smtClean="0">
                <a:latin typeface="+mn-ea"/>
                <a:ea typeface="+mn-ea"/>
              </a:rPr>
              <a:t>클릭시</a:t>
            </a:r>
            <a:r>
              <a:rPr lang="ko-KR" altLang="en-US" dirty="0" smtClean="0">
                <a:latin typeface="+mn-ea"/>
                <a:ea typeface="+mn-ea"/>
              </a:rPr>
              <a:t> 기존 페이지 유지</a:t>
            </a:r>
            <a:endParaRPr lang="en-US" altLang="ko-KR" dirty="0" smtClean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+mn-ea"/>
                <a:ea typeface="+mn-ea"/>
              </a:rPr>
              <a:t>제목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내용 작성 후 등록 버튼 누르면 아래 기존 문의 내역 업데이트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8"/>
          <p:cNvSpPr txBox="1"/>
          <p:nvPr/>
        </p:nvSpPr>
        <p:spPr>
          <a:xfrm>
            <a:off x="144966" y="188511"/>
            <a:ext cx="70996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3F3F3F"/>
                </a:solidFill>
                <a:latin typeface="+mj-ea"/>
                <a:ea typeface="+mj-ea"/>
                <a:cs typeface="M PLUS 1"/>
                <a:sym typeface="M PLUS 1"/>
              </a:rPr>
              <a:t>04</a:t>
            </a:r>
            <a:endParaRPr sz="1400" b="1" i="0" u="none" strike="noStrike" cap="none">
              <a:solidFill>
                <a:srgbClr val="3F3F3F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254" name="Google Shape;254;p18"/>
          <p:cNvSpPr txBox="1"/>
          <p:nvPr/>
        </p:nvSpPr>
        <p:spPr>
          <a:xfrm>
            <a:off x="854927" y="152829"/>
            <a:ext cx="312488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rgbClr val="262626"/>
                </a:solidFill>
                <a:latin typeface="+mj-ea"/>
                <a:ea typeface="+mj-ea"/>
                <a:cs typeface="M PLUS 1"/>
                <a:sym typeface="M PLUS 1"/>
              </a:rPr>
              <a:t>프로젝트  수행 결과</a:t>
            </a:r>
            <a:endParaRPr sz="2400" b="1" i="0" u="none" strike="noStrike" cap="none" dirty="0">
              <a:solidFill>
                <a:srgbClr val="262626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255" name="Google Shape;255;p18"/>
          <p:cNvSpPr txBox="1"/>
          <p:nvPr/>
        </p:nvSpPr>
        <p:spPr>
          <a:xfrm>
            <a:off x="868375" y="575998"/>
            <a:ext cx="609696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600"/>
            </a:pPr>
            <a:r>
              <a:rPr lang="ko-KR" sz="1600" b="0" i="0" u="none" strike="noStrike" cap="none" dirty="0" err="1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결과제시</a:t>
            </a:r>
            <a:r>
              <a:rPr lang="ko-KR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⑧ 상품등록</a:t>
            </a:r>
            <a:r>
              <a:rPr lang="en-US" altLang="ko-KR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: </a:t>
            </a:r>
            <a:r>
              <a:rPr lang="ko-KR" altLang="en-US" sz="1600" dirty="0" err="1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어드민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페이지에서 등록</a:t>
            </a:r>
            <a:r>
              <a:rPr lang="en-US" altLang="ko-KR" sz="16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조회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pic>
        <p:nvPicPr>
          <p:cNvPr id="256" name="Google Shape;25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231" y="1160733"/>
            <a:ext cx="9909146" cy="51200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47462" y="1778924"/>
            <a:ext cx="40049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상품 수정은 </a:t>
            </a:r>
            <a:r>
              <a:rPr lang="en-US" altLang="ko-KR" dirty="0">
                <a:latin typeface="+mn-ea"/>
                <a:ea typeface="+mn-ea"/>
              </a:rPr>
              <a:t>form</a:t>
            </a:r>
            <a:r>
              <a:rPr lang="ko-KR" altLang="en-US" dirty="0">
                <a:latin typeface="+mn-ea"/>
                <a:ea typeface="+mn-ea"/>
              </a:rPr>
              <a:t>태그에서 </a:t>
            </a:r>
            <a:r>
              <a:rPr lang="en-US" altLang="ko-KR" dirty="0">
                <a:latin typeface="+mn-ea"/>
                <a:ea typeface="+mn-ea"/>
              </a:rPr>
              <a:t>method patch</a:t>
            </a:r>
            <a:r>
              <a:rPr lang="ko-KR" altLang="en-US" dirty="0">
                <a:latin typeface="+mn-ea"/>
                <a:ea typeface="+mn-ea"/>
              </a:rPr>
              <a:t>를 이용해서 수정하였다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r>
              <a:rPr lang="ko-KR" altLang="en-US" dirty="0">
                <a:latin typeface="+mn-ea"/>
                <a:ea typeface="+mn-ea"/>
              </a:rPr>
              <a:t>상품 삭제는 </a:t>
            </a:r>
            <a:r>
              <a:rPr lang="en-US" altLang="ko-KR" dirty="0">
                <a:latin typeface="+mn-ea"/>
                <a:ea typeface="+mn-ea"/>
              </a:rPr>
              <a:t>delete</a:t>
            </a:r>
            <a:r>
              <a:rPr lang="ko-KR" altLang="en-US" dirty="0">
                <a:latin typeface="+mn-ea"/>
                <a:ea typeface="+mn-ea"/>
              </a:rPr>
              <a:t>매핑을 이용하여 삭제하였다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ko-KR" altLang="en-US" dirty="0" smtClean="0">
              <a:latin typeface="+mn-ea"/>
              <a:ea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249725" y="5542060"/>
            <a:ext cx="954157" cy="278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32129" y="5583112"/>
            <a:ext cx="14153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>
                <a:latin typeface="+mn-ea"/>
                <a:ea typeface="+mn-ea"/>
              </a:rPr>
              <a:t>S</a:t>
            </a:r>
            <a:r>
              <a:rPr lang="en-US" altLang="ko-KR" sz="1050" dirty="0" err="1" smtClean="0">
                <a:latin typeface="+mn-ea"/>
                <a:ea typeface="+mn-ea"/>
              </a:rPr>
              <a:t>ummernote</a:t>
            </a:r>
            <a:endParaRPr lang="ko-KR" altLang="en-US" sz="1050" dirty="0" smtClean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8"/>
          <p:cNvSpPr txBox="1"/>
          <p:nvPr/>
        </p:nvSpPr>
        <p:spPr>
          <a:xfrm>
            <a:off x="144966" y="188511"/>
            <a:ext cx="70996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3F3F3F"/>
                </a:solidFill>
                <a:latin typeface="+mj-ea"/>
                <a:ea typeface="+mj-ea"/>
                <a:cs typeface="M PLUS 1"/>
                <a:sym typeface="M PLUS 1"/>
              </a:rPr>
              <a:t>04</a:t>
            </a:r>
            <a:endParaRPr sz="1400" b="1" i="0" u="none" strike="noStrike" cap="none">
              <a:solidFill>
                <a:srgbClr val="3F3F3F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254" name="Google Shape;254;p18"/>
          <p:cNvSpPr txBox="1"/>
          <p:nvPr/>
        </p:nvSpPr>
        <p:spPr>
          <a:xfrm>
            <a:off x="854927" y="152829"/>
            <a:ext cx="312488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rgbClr val="262626"/>
                </a:solidFill>
                <a:latin typeface="+mj-ea"/>
                <a:ea typeface="+mj-ea"/>
                <a:cs typeface="M PLUS 1"/>
                <a:sym typeface="M PLUS 1"/>
              </a:rPr>
              <a:t>프로젝트  수행 결과</a:t>
            </a:r>
            <a:endParaRPr sz="2400" b="1" i="0" u="none" strike="noStrike" cap="none" dirty="0">
              <a:solidFill>
                <a:srgbClr val="262626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255" name="Google Shape;255;p18"/>
          <p:cNvSpPr txBox="1"/>
          <p:nvPr/>
        </p:nvSpPr>
        <p:spPr>
          <a:xfrm>
            <a:off x="868375" y="575998"/>
            <a:ext cx="609696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600"/>
            </a:pPr>
            <a:r>
              <a:rPr lang="ko-KR" sz="1600" b="0" i="0" u="none" strike="noStrike" cap="none" dirty="0" err="1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결과제시</a:t>
            </a:r>
            <a:r>
              <a:rPr lang="ko-KR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⑧ </a:t>
            </a:r>
            <a:r>
              <a:rPr lang="ko-KR" sz="1600" b="0" i="0" u="none" strike="noStrike" cap="none" dirty="0" err="1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상품</a:t>
            </a:r>
            <a:r>
              <a:rPr lang="ko-KR" altLang="en-US" sz="1600" b="0" i="0" u="none" strike="noStrike" cap="none" dirty="0" err="1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수정</a:t>
            </a:r>
            <a:r>
              <a:rPr lang="en-US" altLang="ko-KR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: </a:t>
            </a:r>
            <a:r>
              <a:rPr lang="ko-KR" altLang="en-US" sz="1600" dirty="0" err="1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어드민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페이지에서 </a:t>
            </a:r>
            <a:r>
              <a:rPr lang="ko-KR" altLang="en-US" sz="1600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수정</a:t>
            </a:r>
            <a:r>
              <a:rPr lang="en-US" altLang="ko-KR" sz="1600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, </a:t>
            </a:r>
            <a:r>
              <a:rPr lang="ko-KR" altLang="en-US" sz="1600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삭제</a:t>
            </a:r>
            <a:endParaRPr lang="ko-KR" altLang="en-US" sz="1600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pic>
        <p:nvPicPr>
          <p:cNvPr id="256" name="Google Shape;25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7516874" y="2337099"/>
            <a:ext cx="40049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상품 수정은 </a:t>
            </a:r>
            <a:r>
              <a:rPr lang="en-US" altLang="ko-KR" dirty="0">
                <a:latin typeface="+mn-ea"/>
                <a:ea typeface="+mn-ea"/>
              </a:rPr>
              <a:t>form</a:t>
            </a:r>
            <a:r>
              <a:rPr lang="ko-KR" altLang="en-US" dirty="0">
                <a:latin typeface="+mn-ea"/>
                <a:ea typeface="+mn-ea"/>
              </a:rPr>
              <a:t>태그에서 </a:t>
            </a:r>
            <a:r>
              <a:rPr lang="en-US" altLang="ko-KR" dirty="0">
                <a:latin typeface="+mn-ea"/>
                <a:ea typeface="+mn-ea"/>
              </a:rPr>
              <a:t>method patch</a:t>
            </a:r>
            <a:r>
              <a:rPr lang="ko-KR" altLang="en-US" dirty="0">
                <a:latin typeface="+mn-ea"/>
                <a:ea typeface="+mn-ea"/>
              </a:rPr>
              <a:t>를 이용해서 수정하였다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r>
              <a:rPr lang="ko-KR" altLang="en-US" dirty="0">
                <a:latin typeface="+mn-ea"/>
                <a:ea typeface="+mn-ea"/>
              </a:rPr>
              <a:t>상품 삭제는 </a:t>
            </a:r>
            <a:r>
              <a:rPr lang="en-US" altLang="ko-KR" dirty="0">
                <a:latin typeface="+mn-ea"/>
                <a:ea typeface="+mn-ea"/>
              </a:rPr>
              <a:t>delete</a:t>
            </a:r>
            <a:r>
              <a:rPr lang="ko-KR" altLang="en-US" dirty="0">
                <a:latin typeface="+mn-ea"/>
                <a:ea typeface="+mn-ea"/>
              </a:rPr>
              <a:t>매핑을 이용하여 삭제하였다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ko-KR" altLang="en-US" dirty="0" smtClean="0">
              <a:latin typeface="+mn-ea"/>
              <a:ea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946" y="1583901"/>
            <a:ext cx="2699765" cy="46499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7054" y="1583901"/>
            <a:ext cx="3284568" cy="246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65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"/>
          <p:cNvSpPr/>
          <p:nvPr/>
        </p:nvSpPr>
        <p:spPr>
          <a:xfrm>
            <a:off x="0" y="0"/>
            <a:ext cx="3091992" cy="6858000"/>
          </a:xfrm>
          <a:prstGeom prst="rect">
            <a:avLst/>
          </a:prstGeom>
          <a:solidFill>
            <a:srgbClr val="5F9D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43" name="Google Shape;43;p2"/>
          <p:cNvSpPr txBox="1"/>
          <p:nvPr/>
        </p:nvSpPr>
        <p:spPr>
          <a:xfrm>
            <a:off x="374611" y="2179735"/>
            <a:ext cx="230793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 b="1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M PLUS 1"/>
                <a:sym typeface="M PLUS 1"/>
              </a:rPr>
              <a:t>CONTENTS</a:t>
            </a:r>
            <a:endParaRPr sz="3200" b="1" i="0" u="none" strike="noStrike" cap="none" dirty="0">
              <a:solidFill>
                <a:schemeClr val="lt1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44" name="Google Shape;44;p2"/>
          <p:cNvSpPr txBox="1"/>
          <p:nvPr/>
        </p:nvSpPr>
        <p:spPr>
          <a:xfrm>
            <a:off x="9478889" y="2063700"/>
            <a:ext cx="2379845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chemeClr val="dk1"/>
                </a:solidFill>
                <a:latin typeface="+mn-ea"/>
                <a:ea typeface="+mn-ea"/>
                <a:sym typeface="Arial"/>
              </a:rPr>
              <a:t>프로젝트 </a:t>
            </a:r>
            <a:endParaRPr sz="2400" b="1" i="0" u="none" strike="noStrike" cap="none" dirty="0">
              <a:solidFill>
                <a:schemeClr val="dk1"/>
              </a:solidFill>
              <a:latin typeface="+mn-ea"/>
              <a:ea typeface="+mn-ea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chemeClr val="dk1"/>
                </a:solidFill>
                <a:latin typeface="+mn-ea"/>
                <a:ea typeface="+mn-ea"/>
                <a:sym typeface="Arial"/>
              </a:rPr>
              <a:t>수행 절차 및 방법</a:t>
            </a:r>
            <a:endParaRPr sz="2400" b="1" i="0" u="none" strike="noStrike" cap="none" dirty="0">
              <a:solidFill>
                <a:schemeClr val="dk1"/>
              </a:solidFill>
              <a:latin typeface="+mn-ea"/>
              <a:ea typeface="+mn-ea"/>
              <a:sym typeface="Arial"/>
            </a:endParaRPr>
          </a:p>
        </p:txBody>
      </p:sp>
      <p:sp>
        <p:nvSpPr>
          <p:cNvPr id="45" name="Google Shape;45;p2"/>
          <p:cNvSpPr txBox="1"/>
          <p:nvPr/>
        </p:nvSpPr>
        <p:spPr>
          <a:xfrm>
            <a:off x="11192501" y="1369465"/>
            <a:ext cx="51167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1746A2"/>
                </a:solidFill>
                <a:latin typeface="+mn-ea"/>
                <a:ea typeface="+mn-ea"/>
                <a:cs typeface="M PLUS 1"/>
                <a:sym typeface="M PLUS 1"/>
              </a:rPr>
              <a:t>03</a:t>
            </a:r>
            <a:endParaRPr sz="1800" b="1" i="0" u="none" strike="noStrike" cap="none">
              <a:solidFill>
                <a:srgbClr val="1746A2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46" name="Google Shape;46;p2"/>
          <p:cNvSpPr txBox="1"/>
          <p:nvPr/>
        </p:nvSpPr>
        <p:spPr>
          <a:xfrm>
            <a:off x="4148401" y="2063699"/>
            <a:ext cx="135332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프로젝트</a:t>
            </a:r>
            <a:endParaRPr sz="2400" b="1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개요</a:t>
            </a:r>
            <a:endParaRPr sz="2400" b="1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47" name="Google Shape;47;p2"/>
          <p:cNvSpPr txBox="1"/>
          <p:nvPr/>
        </p:nvSpPr>
        <p:spPr>
          <a:xfrm>
            <a:off x="4909829" y="1369465"/>
            <a:ext cx="51167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1746A2"/>
                </a:solidFill>
                <a:latin typeface="+mn-ea"/>
                <a:ea typeface="+mn-ea"/>
                <a:cs typeface="M PLUS 1"/>
                <a:sym typeface="M PLUS 1"/>
              </a:rPr>
              <a:t>01</a:t>
            </a:r>
            <a:endParaRPr sz="1800" b="1" i="0" u="none" strike="noStrike" cap="none">
              <a:solidFill>
                <a:srgbClr val="1746A2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48" name="Google Shape;48;p2"/>
          <p:cNvSpPr txBox="1"/>
          <p:nvPr/>
        </p:nvSpPr>
        <p:spPr>
          <a:xfrm>
            <a:off x="4225817" y="4647166"/>
            <a:ext cx="140744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chemeClr val="dk1"/>
                </a:solidFill>
                <a:latin typeface="+mn-ea"/>
                <a:ea typeface="+mn-ea"/>
                <a:sym typeface="Arial"/>
              </a:rPr>
              <a:t>프로젝트</a:t>
            </a:r>
            <a:endParaRPr sz="2400" b="1" i="0" u="none" strike="noStrike" cap="none" dirty="0">
              <a:solidFill>
                <a:schemeClr val="dk1"/>
              </a:solidFill>
              <a:latin typeface="+mn-ea"/>
              <a:ea typeface="+mn-ea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chemeClr val="dk1"/>
                </a:solidFill>
                <a:latin typeface="+mn-ea"/>
                <a:ea typeface="+mn-ea"/>
                <a:sym typeface="Arial"/>
              </a:rPr>
              <a:t>수행 결과</a:t>
            </a:r>
            <a:endParaRPr sz="2400" b="1" i="0" u="none" strike="noStrike" cap="none" dirty="0">
              <a:solidFill>
                <a:schemeClr val="dk1"/>
              </a:solidFill>
              <a:latin typeface="+mn-ea"/>
              <a:ea typeface="+mn-ea"/>
              <a:sym typeface="Arial"/>
            </a:endParaRPr>
          </a:p>
        </p:txBody>
      </p:sp>
      <p:sp>
        <p:nvSpPr>
          <p:cNvPr id="49" name="Google Shape;49;p2"/>
          <p:cNvSpPr txBox="1"/>
          <p:nvPr/>
        </p:nvSpPr>
        <p:spPr>
          <a:xfrm>
            <a:off x="4909829" y="4058499"/>
            <a:ext cx="51167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1746A2"/>
                </a:solidFill>
                <a:latin typeface="+mn-ea"/>
                <a:ea typeface="+mn-ea"/>
                <a:cs typeface="M PLUS 1"/>
                <a:sym typeface="M PLUS 1"/>
              </a:rPr>
              <a:t>04</a:t>
            </a:r>
            <a:endParaRPr sz="1800" b="1" i="0" u="none" strike="noStrike" cap="none">
              <a:solidFill>
                <a:srgbClr val="1746A2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50" name="Google Shape;50;p2"/>
          <p:cNvSpPr txBox="1"/>
          <p:nvPr/>
        </p:nvSpPr>
        <p:spPr>
          <a:xfrm>
            <a:off x="6769575" y="2063700"/>
            <a:ext cx="209179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chemeClr val="dk1"/>
                </a:solidFill>
                <a:latin typeface="+mn-ea"/>
                <a:ea typeface="+mn-ea"/>
                <a:sym typeface="Arial"/>
              </a:rPr>
              <a:t>프로젝트</a:t>
            </a:r>
            <a:endParaRPr sz="2400" b="1" i="0" u="none" strike="noStrike" cap="none" dirty="0">
              <a:solidFill>
                <a:schemeClr val="dk1"/>
              </a:solidFill>
              <a:latin typeface="+mn-ea"/>
              <a:ea typeface="+mn-ea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chemeClr val="dk1"/>
                </a:solidFill>
                <a:latin typeface="+mn-ea"/>
                <a:ea typeface="+mn-ea"/>
                <a:sym typeface="Arial"/>
              </a:rPr>
              <a:t>팀 구성 및 역할</a:t>
            </a:r>
            <a:endParaRPr sz="2400" b="1" i="0" u="none" strike="noStrike" cap="none" dirty="0">
              <a:solidFill>
                <a:schemeClr val="dk1"/>
              </a:solidFill>
              <a:latin typeface="+mn-ea"/>
              <a:ea typeface="+mn-ea"/>
              <a:sym typeface="Arial"/>
            </a:endParaRPr>
          </a:p>
        </p:txBody>
      </p:sp>
      <p:sp>
        <p:nvSpPr>
          <p:cNvPr id="51" name="Google Shape;51;p2"/>
          <p:cNvSpPr txBox="1"/>
          <p:nvPr/>
        </p:nvSpPr>
        <p:spPr>
          <a:xfrm>
            <a:off x="8220293" y="1340424"/>
            <a:ext cx="51168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1746A2"/>
                </a:solidFill>
                <a:latin typeface="+mn-ea"/>
                <a:ea typeface="+mn-ea"/>
                <a:cs typeface="M PLUS 1"/>
                <a:sym typeface="M PLUS 1"/>
              </a:rPr>
              <a:t>02</a:t>
            </a:r>
            <a:endParaRPr sz="1800" b="1" i="0" u="none" strike="noStrike" cap="none">
              <a:solidFill>
                <a:srgbClr val="1746A2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52" name="Google Shape;52;p2"/>
          <p:cNvSpPr txBox="1"/>
          <p:nvPr/>
        </p:nvSpPr>
        <p:spPr>
          <a:xfrm>
            <a:off x="6864703" y="4647166"/>
            <a:ext cx="210750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chemeClr val="dk1"/>
                </a:solidFill>
                <a:latin typeface="+mn-ea"/>
                <a:ea typeface="+mn-ea"/>
                <a:sym typeface="Arial"/>
              </a:rPr>
              <a:t>자체 평가 의견</a:t>
            </a:r>
            <a:endParaRPr sz="2400" b="1" i="0" u="none" strike="noStrike" cap="none" dirty="0">
              <a:solidFill>
                <a:schemeClr val="dk1"/>
              </a:solidFill>
              <a:latin typeface="+mn-ea"/>
              <a:ea typeface="+mn-ea"/>
              <a:sym typeface="Arial"/>
            </a:endParaRPr>
          </a:p>
        </p:txBody>
      </p:sp>
      <p:sp>
        <p:nvSpPr>
          <p:cNvPr id="53" name="Google Shape;53;p2"/>
          <p:cNvSpPr txBox="1"/>
          <p:nvPr/>
        </p:nvSpPr>
        <p:spPr>
          <a:xfrm>
            <a:off x="8228235" y="4058499"/>
            <a:ext cx="51168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1746A2"/>
                </a:solidFill>
                <a:latin typeface="+mn-ea"/>
                <a:ea typeface="+mn-ea"/>
                <a:cs typeface="M PLUS 1"/>
                <a:sym typeface="M PLUS 1"/>
              </a:rPr>
              <a:t>05</a:t>
            </a:r>
            <a:endParaRPr sz="1800" b="1" i="0" u="none" strike="noStrike" cap="none">
              <a:solidFill>
                <a:srgbClr val="1746A2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pic>
        <p:nvPicPr>
          <p:cNvPr id="54" name="Google Shape;5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06735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2"/>
          <p:cNvSpPr/>
          <p:nvPr/>
        </p:nvSpPr>
        <p:spPr>
          <a:xfrm>
            <a:off x="3949832" y="1767856"/>
            <a:ext cx="8242168" cy="45719"/>
          </a:xfrm>
          <a:prstGeom prst="rect">
            <a:avLst/>
          </a:prstGeom>
          <a:solidFill>
            <a:srgbClr val="5F9D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56" name="Google Shape;56;p2"/>
          <p:cNvSpPr/>
          <p:nvPr/>
        </p:nvSpPr>
        <p:spPr>
          <a:xfrm>
            <a:off x="3949832" y="4460030"/>
            <a:ext cx="5299547" cy="47137"/>
          </a:xfrm>
          <a:prstGeom prst="rect">
            <a:avLst/>
          </a:prstGeom>
          <a:solidFill>
            <a:srgbClr val="5F9D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57" name="Google Shape;57;p2"/>
          <p:cNvSpPr/>
          <p:nvPr/>
        </p:nvSpPr>
        <p:spPr>
          <a:xfrm rot="5400000">
            <a:off x="9237883" y="4411752"/>
            <a:ext cx="166683" cy="143692"/>
          </a:xfrm>
          <a:prstGeom prst="triangle">
            <a:avLst>
              <a:gd name="adj" fmla="val 50000"/>
            </a:avLst>
          </a:prstGeom>
          <a:solidFill>
            <a:srgbClr val="5F9D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pic>
        <p:nvPicPr>
          <p:cNvPr id="58" name="Google Shape;58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21954" y="6522720"/>
            <a:ext cx="643690" cy="216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8"/>
          <p:cNvSpPr txBox="1"/>
          <p:nvPr/>
        </p:nvSpPr>
        <p:spPr>
          <a:xfrm>
            <a:off x="144966" y="188511"/>
            <a:ext cx="70996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3F3F3F"/>
                </a:solidFill>
                <a:latin typeface="+mj-ea"/>
                <a:ea typeface="+mj-ea"/>
                <a:cs typeface="M PLUS 1"/>
                <a:sym typeface="M PLUS 1"/>
              </a:rPr>
              <a:t>04</a:t>
            </a:r>
            <a:endParaRPr sz="1400" b="1" i="0" u="none" strike="noStrike" cap="none">
              <a:solidFill>
                <a:srgbClr val="3F3F3F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254" name="Google Shape;254;p18"/>
          <p:cNvSpPr txBox="1"/>
          <p:nvPr/>
        </p:nvSpPr>
        <p:spPr>
          <a:xfrm>
            <a:off x="854927" y="152829"/>
            <a:ext cx="312488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rgbClr val="262626"/>
                </a:solidFill>
                <a:latin typeface="+mj-ea"/>
                <a:ea typeface="+mj-ea"/>
                <a:cs typeface="M PLUS 1"/>
                <a:sym typeface="M PLUS 1"/>
              </a:rPr>
              <a:t>프로젝트  수행 결과</a:t>
            </a:r>
            <a:endParaRPr sz="2400" b="1" i="0" u="none" strike="noStrike" cap="none" dirty="0">
              <a:solidFill>
                <a:srgbClr val="262626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255" name="Google Shape;255;p18"/>
          <p:cNvSpPr txBox="1"/>
          <p:nvPr/>
        </p:nvSpPr>
        <p:spPr>
          <a:xfrm>
            <a:off x="868375" y="575998"/>
            <a:ext cx="311144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 err="1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결과제시</a:t>
            </a:r>
            <a:r>
              <a:rPr lang="ko-KR" sz="1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</a:t>
            </a:r>
            <a:r>
              <a:rPr lang="ko-KR" altLang="en-US" sz="1600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⑨</a:t>
            </a:r>
            <a:r>
              <a:rPr lang="ko-KR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</a:t>
            </a:r>
            <a:r>
              <a:rPr lang="ko-KR" altLang="en-US" sz="1600" b="0" i="0" u="none" strike="noStrike" cap="none" dirty="0" err="1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챗봇구현</a:t>
            </a:r>
            <a:endParaRPr sz="1600" b="0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pic>
        <p:nvPicPr>
          <p:cNvPr id="256" name="Google Shape;25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3500" y="3318887"/>
            <a:ext cx="3122971" cy="231063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8918" y="2173709"/>
            <a:ext cx="2327082" cy="18633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926" y="1631953"/>
            <a:ext cx="1971782" cy="42252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91889" y="2364780"/>
            <a:ext cx="4357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+mn-ea"/>
                <a:ea typeface="+mn-ea"/>
              </a:rPr>
              <a:t>사이트 오른쪽 하단에 실시간 문의 버튼 위치 고정</a:t>
            </a:r>
            <a:endParaRPr lang="en-US" altLang="ko-KR" dirty="0" smtClean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+mn-ea"/>
                <a:ea typeface="+mn-ea"/>
              </a:rPr>
              <a:t>버튼 </a:t>
            </a:r>
            <a:r>
              <a:rPr lang="ko-KR" altLang="en-US" dirty="0" err="1" smtClean="0">
                <a:latin typeface="+mn-ea"/>
                <a:ea typeface="+mn-ea"/>
              </a:rPr>
              <a:t>클릭시</a:t>
            </a:r>
            <a:r>
              <a:rPr lang="ko-KR" altLang="en-US" dirty="0" smtClean="0">
                <a:latin typeface="+mn-ea"/>
                <a:ea typeface="+mn-ea"/>
              </a:rPr>
              <a:t> </a:t>
            </a:r>
            <a:r>
              <a:rPr lang="ko-KR" altLang="en-US" dirty="0" err="1" smtClean="0">
                <a:latin typeface="+mn-ea"/>
                <a:ea typeface="+mn-ea"/>
              </a:rPr>
              <a:t>챗봇이</a:t>
            </a:r>
            <a:r>
              <a:rPr lang="ko-KR" altLang="en-US" dirty="0" smtClean="0">
                <a:latin typeface="+mn-ea"/>
                <a:ea typeface="+mn-ea"/>
              </a:rPr>
              <a:t> 대화를 시작</a:t>
            </a:r>
            <a:endParaRPr lang="en-US" altLang="ko-KR" dirty="0" smtClean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latin typeface="+mn-ea"/>
                <a:ea typeface="+mn-ea"/>
              </a:rPr>
              <a:t>엔터키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전송 버튼 클릭으로 채팅 가능</a:t>
            </a:r>
            <a:endParaRPr lang="en-US" altLang="ko-KR" dirty="0" smtClean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endParaRPr lang="ko-KR" altLang="en-US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7360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8"/>
          <p:cNvSpPr txBox="1"/>
          <p:nvPr/>
        </p:nvSpPr>
        <p:spPr>
          <a:xfrm>
            <a:off x="144966" y="188511"/>
            <a:ext cx="70996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3F3F3F"/>
                </a:solidFill>
                <a:latin typeface="+mj-ea"/>
                <a:ea typeface="+mj-ea"/>
                <a:cs typeface="M PLUS 1"/>
                <a:sym typeface="M PLUS 1"/>
              </a:rPr>
              <a:t>04</a:t>
            </a:r>
            <a:endParaRPr sz="1400" b="1" i="0" u="none" strike="noStrike" cap="none">
              <a:solidFill>
                <a:srgbClr val="3F3F3F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254" name="Google Shape;254;p18"/>
          <p:cNvSpPr txBox="1"/>
          <p:nvPr/>
        </p:nvSpPr>
        <p:spPr>
          <a:xfrm>
            <a:off x="854927" y="152829"/>
            <a:ext cx="312488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rgbClr val="262626"/>
                </a:solidFill>
                <a:latin typeface="+mj-ea"/>
                <a:ea typeface="+mj-ea"/>
                <a:cs typeface="M PLUS 1"/>
                <a:sym typeface="M PLUS 1"/>
              </a:rPr>
              <a:t>프로젝트  수행 결과</a:t>
            </a:r>
            <a:endParaRPr sz="2400" b="1" i="0" u="none" strike="noStrike" cap="none" dirty="0">
              <a:solidFill>
                <a:srgbClr val="262626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255" name="Google Shape;255;p18"/>
          <p:cNvSpPr txBox="1"/>
          <p:nvPr/>
        </p:nvSpPr>
        <p:spPr>
          <a:xfrm>
            <a:off x="868375" y="575998"/>
            <a:ext cx="311144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 err="1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결과제시</a:t>
            </a:r>
            <a:r>
              <a:rPr lang="ko-KR" sz="1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</a:t>
            </a:r>
            <a:r>
              <a:rPr lang="ko-KR" altLang="en-US" sz="1600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⑩</a:t>
            </a:r>
            <a:r>
              <a:rPr lang="ko-KR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</a:t>
            </a:r>
            <a:r>
              <a:rPr lang="ko-KR" altLang="en-US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로그인</a:t>
            </a:r>
            <a:r>
              <a:rPr lang="en-US" altLang="ko-KR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, </a:t>
            </a:r>
            <a:r>
              <a:rPr lang="ko-KR" altLang="en-US" sz="1600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회원가입</a:t>
            </a:r>
            <a:endParaRPr sz="1600" b="0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pic>
        <p:nvPicPr>
          <p:cNvPr id="256" name="Google Shape;25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822" y="1037622"/>
            <a:ext cx="9205921" cy="529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65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9"/>
          <p:cNvSpPr txBox="1"/>
          <p:nvPr/>
        </p:nvSpPr>
        <p:spPr>
          <a:xfrm>
            <a:off x="5622152" y="2062611"/>
            <a:ext cx="94769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ko-KR" sz="4800" b="1" i="0" u="none" strike="noStrike" cap="none">
                <a:solidFill>
                  <a:srgbClr val="1746A2"/>
                </a:solidFill>
                <a:latin typeface="+mj-ea"/>
                <a:ea typeface="+mj-ea"/>
                <a:cs typeface="M PLUS 1"/>
                <a:sym typeface="M PLUS 1"/>
              </a:rPr>
              <a:t>05</a:t>
            </a:r>
            <a:endParaRPr sz="4800" b="1" i="0" u="none" strike="noStrike" cap="none">
              <a:solidFill>
                <a:srgbClr val="1746A2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264" name="Google Shape;264;p19"/>
          <p:cNvSpPr txBox="1"/>
          <p:nvPr/>
        </p:nvSpPr>
        <p:spPr>
          <a:xfrm>
            <a:off x="3621606" y="2979100"/>
            <a:ext cx="494879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ko-KR" sz="6000" b="1" i="0" u="none" strike="noStrike" cap="none">
                <a:solidFill>
                  <a:srgbClr val="1746A2"/>
                </a:solidFill>
                <a:latin typeface="+mj-ea"/>
                <a:ea typeface="+mj-ea"/>
                <a:cs typeface="M PLUS 1"/>
                <a:sym typeface="M PLUS 1"/>
              </a:rPr>
              <a:t>자체 평가 의견</a:t>
            </a:r>
            <a:endParaRPr sz="6000" b="1" i="0" u="none" strike="noStrike" cap="none">
              <a:solidFill>
                <a:srgbClr val="1746A2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473628" y="4863569"/>
            <a:ext cx="9244745" cy="1279367"/>
            <a:chOff x="1419799" y="4863569"/>
            <a:chExt cx="9244745" cy="1279367"/>
          </a:xfrm>
        </p:grpSpPr>
        <p:sp>
          <p:nvSpPr>
            <p:cNvPr id="265" name="Google Shape;265;p19"/>
            <p:cNvSpPr txBox="1"/>
            <p:nvPr/>
          </p:nvSpPr>
          <p:spPr>
            <a:xfrm>
              <a:off x="3738662" y="5435090"/>
              <a:ext cx="2104397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프로젝트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팀 구성 및 역할</a:t>
              </a:r>
              <a:endParaRPr sz="1400" b="0" i="0" u="none" strike="noStrike" cap="none" dirty="0">
                <a:solidFill>
                  <a:srgbClr val="000000"/>
                </a:solidFill>
                <a:latin typeface="+mn-ea"/>
                <a:ea typeface="+mn-ea"/>
                <a:sym typeface="Arial"/>
              </a:endParaRPr>
            </a:p>
          </p:txBody>
        </p:sp>
        <p:sp>
          <p:nvSpPr>
            <p:cNvPr id="266" name="Google Shape;266;p19"/>
            <p:cNvSpPr txBox="1"/>
            <p:nvPr/>
          </p:nvSpPr>
          <p:spPr>
            <a:xfrm>
              <a:off x="6362778" y="5435090"/>
              <a:ext cx="2076720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프로젝트 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수행 절차 및 방법</a:t>
              </a:r>
              <a:endParaRPr sz="1400" b="0" i="0" u="none" strike="noStrike" cap="none" dirty="0">
                <a:solidFill>
                  <a:srgbClr val="000000"/>
                </a:solidFill>
                <a:latin typeface="+mn-ea"/>
                <a:ea typeface="+mn-ea"/>
                <a:sym typeface="Arial"/>
              </a:endParaRPr>
            </a:p>
          </p:txBody>
        </p:sp>
        <p:sp>
          <p:nvSpPr>
            <p:cNvPr id="267" name="Google Shape;267;p19"/>
            <p:cNvSpPr txBox="1"/>
            <p:nvPr/>
          </p:nvSpPr>
          <p:spPr>
            <a:xfrm>
              <a:off x="9358287" y="5435090"/>
              <a:ext cx="1306257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프로젝트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수행 결과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</p:txBody>
        </p:sp>
        <p:grpSp>
          <p:nvGrpSpPr>
            <p:cNvPr id="268" name="Google Shape;268;p19"/>
            <p:cNvGrpSpPr/>
            <p:nvPr/>
          </p:nvGrpSpPr>
          <p:grpSpPr>
            <a:xfrm>
              <a:off x="1940775" y="4863569"/>
              <a:ext cx="8310451" cy="369332"/>
              <a:chOff x="2236359" y="4863569"/>
              <a:chExt cx="8310451" cy="369332"/>
            </a:xfrm>
          </p:grpSpPr>
          <p:sp>
            <p:nvSpPr>
              <p:cNvPr id="269" name="Google Shape;269;p19"/>
              <p:cNvSpPr txBox="1"/>
              <p:nvPr/>
            </p:nvSpPr>
            <p:spPr>
              <a:xfrm>
                <a:off x="4846636" y="4863569"/>
                <a:ext cx="479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>
                    <a:solidFill>
                      <a:srgbClr val="7F7F7F"/>
                    </a:solidFill>
                    <a:latin typeface="+mn-ea"/>
                    <a:ea typeface="+mn-ea"/>
                    <a:cs typeface="M PLUS 1"/>
                    <a:sym typeface="M PLUS 1"/>
                  </a:rPr>
                  <a:t>02</a:t>
                </a:r>
                <a:endParaRPr sz="1800" b="1" i="0" u="none" strike="noStrike" cap="none">
                  <a:solidFill>
                    <a:srgbClr val="7F7F7F"/>
                  </a:solidFill>
                  <a:latin typeface="+mn-ea"/>
                  <a:ea typeface="+mn-ea"/>
                  <a:cs typeface="M PLUS 1"/>
                  <a:sym typeface="M PLUS 1"/>
                </a:endParaRPr>
              </a:p>
            </p:txBody>
          </p:sp>
          <p:sp>
            <p:nvSpPr>
              <p:cNvPr id="270" name="Google Shape;270;p19"/>
              <p:cNvSpPr txBox="1"/>
              <p:nvPr/>
            </p:nvSpPr>
            <p:spPr>
              <a:xfrm>
                <a:off x="7456913" y="4863569"/>
                <a:ext cx="479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>
                    <a:solidFill>
                      <a:srgbClr val="7F7F7F"/>
                    </a:solidFill>
                    <a:latin typeface="+mn-ea"/>
                    <a:ea typeface="+mn-ea"/>
                    <a:cs typeface="M PLUS 1"/>
                    <a:sym typeface="M PLUS 1"/>
                  </a:rPr>
                  <a:t>03</a:t>
                </a:r>
                <a:endParaRPr sz="1800" b="1" i="0" u="none" strike="noStrike" cap="none">
                  <a:solidFill>
                    <a:srgbClr val="7F7F7F"/>
                  </a:solidFill>
                  <a:latin typeface="+mn-ea"/>
                  <a:ea typeface="+mn-ea"/>
                  <a:cs typeface="M PLUS 1"/>
                  <a:sym typeface="M PLUS 1"/>
                </a:endParaRPr>
              </a:p>
            </p:txBody>
          </p:sp>
          <p:sp>
            <p:nvSpPr>
              <p:cNvPr id="271" name="Google Shape;271;p19"/>
              <p:cNvSpPr txBox="1"/>
              <p:nvPr/>
            </p:nvSpPr>
            <p:spPr>
              <a:xfrm>
                <a:off x="2236359" y="4863569"/>
                <a:ext cx="479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>
                    <a:solidFill>
                      <a:srgbClr val="7F7F7F"/>
                    </a:solidFill>
                    <a:latin typeface="+mn-ea"/>
                    <a:ea typeface="+mn-ea"/>
                    <a:cs typeface="M PLUS 1"/>
                    <a:sym typeface="M PLUS 1"/>
                  </a:rPr>
                  <a:t>01</a:t>
                </a:r>
                <a:endParaRPr sz="1800" b="1" i="0" u="none" strike="noStrike" cap="none">
                  <a:solidFill>
                    <a:srgbClr val="7F7F7F"/>
                  </a:solidFill>
                  <a:latin typeface="+mn-ea"/>
                  <a:ea typeface="+mn-ea"/>
                  <a:cs typeface="M PLUS 1"/>
                  <a:sym typeface="M PLUS 1"/>
                </a:endParaRPr>
              </a:p>
            </p:txBody>
          </p:sp>
          <p:sp>
            <p:nvSpPr>
              <p:cNvPr id="272" name="Google Shape;272;p19"/>
              <p:cNvSpPr txBox="1"/>
              <p:nvPr/>
            </p:nvSpPr>
            <p:spPr>
              <a:xfrm>
                <a:off x="10067191" y="4863569"/>
                <a:ext cx="479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>
                    <a:solidFill>
                      <a:srgbClr val="7F7F7F"/>
                    </a:solidFill>
                    <a:latin typeface="+mn-ea"/>
                    <a:ea typeface="+mn-ea"/>
                    <a:cs typeface="M PLUS 1"/>
                    <a:sym typeface="M PLUS 1"/>
                  </a:rPr>
                  <a:t>04</a:t>
                </a:r>
                <a:endParaRPr sz="1800" b="1" i="0" u="none" strike="noStrike" cap="none">
                  <a:solidFill>
                    <a:srgbClr val="7F7F7F"/>
                  </a:solidFill>
                  <a:latin typeface="+mn-ea"/>
                  <a:ea typeface="+mn-ea"/>
                  <a:cs typeface="M PLUS 1"/>
                  <a:sym typeface="M PLUS 1"/>
                </a:endParaRPr>
              </a:p>
            </p:txBody>
          </p:sp>
        </p:grpSp>
        <p:sp>
          <p:nvSpPr>
            <p:cNvPr id="273" name="Google Shape;273;p19"/>
            <p:cNvSpPr txBox="1"/>
            <p:nvPr/>
          </p:nvSpPr>
          <p:spPr>
            <a:xfrm>
              <a:off x="1419799" y="5435090"/>
              <a:ext cx="1521570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프로젝트 개요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</p:txBody>
        </p:sp>
      </p:grpSp>
      <p:pic>
        <p:nvPicPr>
          <p:cNvPr id="274" name="Google Shape;27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5" name="Google Shape;275;p19"/>
          <p:cNvCxnSpPr/>
          <p:nvPr/>
        </p:nvCxnSpPr>
        <p:spPr>
          <a:xfrm rot="10800000">
            <a:off x="0" y="3429000"/>
            <a:ext cx="2978870" cy="0"/>
          </a:xfrm>
          <a:prstGeom prst="straightConnector1">
            <a:avLst/>
          </a:prstGeom>
          <a:noFill/>
          <a:ln w="38100" cap="flat" cmpd="sng">
            <a:solidFill>
              <a:srgbClr val="5F9DF7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6" name="Google Shape;276;p19"/>
          <p:cNvCxnSpPr/>
          <p:nvPr/>
        </p:nvCxnSpPr>
        <p:spPr>
          <a:xfrm rot="10800000">
            <a:off x="9213130" y="3429000"/>
            <a:ext cx="2978870" cy="0"/>
          </a:xfrm>
          <a:prstGeom prst="straightConnector1">
            <a:avLst/>
          </a:prstGeom>
          <a:noFill/>
          <a:ln w="38100" cap="flat" cmpd="sng">
            <a:solidFill>
              <a:srgbClr val="5F9DF7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77" name="Google Shape;277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0"/>
          <p:cNvSpPr txBox="1"/>
          <p:nvPr/>
        </p:nvSpPr>
        <p:spPr>
          <a:xfrm>
            <a:off x="868375" y="575998"/>
            <a:ext cx="547863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본 회고는 KPT 방법론 회고 방식에 따라 작성하였습니다.</a:t>
            </a:r>
            <a:endParaRPr sz="1400" b="0" i="0" u="none" strike="noStrike" cap="none" dirty="0">
              <a:solidFill>
                <a:srgbClr val="000000"/>
              </a:solidFill>
              <a:latin typeface="+mn-ea"/>
              <a:ea typeface="+mn-ea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 err="1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Keep</a:t>
            </a:r>
            <a:r>
              <a:rPr lang="ko-KR" sz="1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/ </a:t>
            </a:r>
            <a:r>
              <a:rPr lang="ko-KR" sz="1600" b="0" i="0" u="none" strike="noStrike" cap="none" dirty="0" err="1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Problem</a:t>
            </a:r>
            <a:r>
              <a:rPr lang="ko-KR" sz="1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/ </a:t>
            </a:r>
            <a:r>
              <a:rPr lang="ko-KR" sz="1600" b="0" i="0" u="none" strike="noStrike" cap="none" dirty="0" err="1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Try</a:t>
            </a:r>
            <a:endParaRPr sz="1600" b="0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285" name="Google Shape;285;p20"/>
          <p:cNvSpPr/>
          <p:nvPr/>
        </p:nvSpPr>
        <p:spPr>
          <a:xfrm>
            <a:off x="6347011" y="1447799"/>
            <a:ext cx="5580529" cy="5114365"/>
          </a:xfrm>
          <a:prstGeom prst="rect">
            <a:avLst/>
          </a:prstGeom>
          <a:noFill/>
          <a:ln w="12700" cap="flat" cmpd="sng">
            <a:solidFill>
              <a:srgbClr val="83909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286" name="Google Shape;286;p20"/>
          <p:cNvSpPr/>
          <p:nvPr/>
        </p:nvSpPr>
        <p:spPr>
          <a:xfrm>
            <a:off x="6599756" y="2183339"/>
            <a:ext cx="5141634" cy="4154820"/>
          </a:xfrm>
          <a:prstGeom prst="rect">
            <a:avLst/>
          </a:prstGeom>
          <a:solidFill>
            <a:srgbClr val="FFF7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287" name="Google Shape;287;p20"/>
          <p:cNvSpPr txBox="1"/>
          <p:nvPr/>
        </p:nvSpPr>
        <p:spPr>
          <a:xfrm>
            <a:off x="7256144" y="1606546"/>
            <a:ext cx="3762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박기태</a:t>
            </a:r>
            <a:endParaRPr sz="2000" b="0" i="0" u="none" strike="noStrike" cap="none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288" name="Google Shape;288;p20"/>
          <p:cNvSpPr/>
          <p:nvPr/>
        </p:nvSpPr>
        <p:spPr>
          <a:xfrm>
            <a:off x="282071" y="1447799"/>
            <a:ext cx="5580529" cy="5114365"/>
          </a:xfrm>
          <a:prstGeom prst="rect">
            <a:avLst/>
          </a:prstGeom>
          <a:noFill/>
          <a:ln w="12700" cap="flat" cmpd="sng">
            <a:solidFill>
              <a:srgbClr val="83909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289" name="Google Shape;289;p20"/>
          <p:cNvSpPr/>
          <p:nvPr/>
        </p:nvSpPr>
        <p:spPr>
          <a:xfrm>
            <a:off x="534816" y="2183339"/>
            <a:ext cx="5141700" cy="4154700"/>
          </a:xfrm>
          <a:prstGeom prst="rect">
            <a:avLst/>
          </a:prstGeom>
          <a:solidFill>
            <a:srgbClr val="FFF7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290" name="Google Shape;290;p20"/>
          <p:cNvSpPr txBox="1"/>
          <p:nvPr/>
        </p:nvSpPr>
        <p:spPr>
          <a:xfrm>
            <a:off x="1191204" y="1606546"/>
            <a:ext cx="3762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김한아</a:t>
            </a:r>
            <a:endParaRPr sz="2000" b="0" i="0" u="none" strike="noStrike" cap="none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291" name="Google Shape;291;p20"/>
          <p:cNvSpPr txBox="1"/>
          <p:nvPr/>
        </p:nvSpPr>
        <p:spPr>
          <a:xfrm>
            <a:off x="1214047" y="2729971"/>
            <a:ext cx="4316506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모두가</a:t>
            </a: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열정적인 자세로 프로젝트에 임하여 </a:t>
            </a:r>
            <a:r>
              <a:rPr lang="ko-KR" sz="18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주기적으로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진행 상황을 공유하고 서로 도운 결과 프로젝트를 완성도 있게 끝낼 수 </a:t>
            </a:r>
            <a:r>
              <a:rPr lang="ko-KR" sz="18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있었다</a:t>
            </a:r>
            <a:r>
              <a:rPr lang="en-US" altLang="ko-KR" sz="18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.</a:t>
            </a:r>
            <a:endParaRPr sz="1800" b="0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pic>
        <p:nvPicPr>
          <p:cNvPr id="295" name="Google Shape;29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91;p20"/>
          <p:cNvSpPr txBox="1"/>
          <p:nvPr/>
        </p:nvSpPr>
        <p:spPr>
          <a:xfrm>
            <a:off x="1214047" y="3841138"/>
            <a:ext cx="4316506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각자 생성한 파일</a:t>
            </a:r>
            <a:r>
              <a:rPr lang="en-US" altLang="ko-KR" sz="18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,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변수</a:t>
            </a: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이름에 규칙이 없었고 한 파일을 여러 명이 수정하여 파일 </a:t>
            </a:r>
            <a:r>
              <a:rPr lang="ko-KR" altLang="en-US" sz="1800" b="0" i="0" u="none" strike="noStrike" cap="none" dirty="0" err="1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병합시</a:t>
            </a: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혼선이 생겼다</a:t>
            </a:r>
            <a:r>
              <a:rPr lang="en-US" altLang="ko-KR" sz="18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. </a:t>
            </a:r>
            <a:r>
              <a:rPr lang="ko-KR" altLang="en-US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시</a:t>
            </a: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간이 촉박했던 것이 아쉽다</a:t>
            </a:r>
            <a:r>
              <a:rPr lang="en-US" altLang="ko-KR" sz="18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.</a:t>
            </a:r>
            <a:endParaRPr sz="1800" b="0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21" name="Google Shape;291;p20"/>
          <p:cNvSpPr txBox="1"/>
          <p:nvPr/>
        </p:nvSpPr>
        <p:spPr>
          <a:xfrm>
            <a:off x="1214047" y="5096430"/>
            <a:ext cx="4316506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팀프로젝트를 경험해보면서 깃을 더 효율적으로 활용하는 방법을 배워야겠다</a:t>
            </a:r>
            <a:r>
              <a:rPr lang="en-US" altLang="ko-KR" sz="18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. </a:t>
            </a: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그리고 초기 기획의 중요성을 깨달았다</a:t>
            </a:r>
            <a:r>
              <a:rPr lang="en-US" altLang="ko-KR" sz="18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. </a:t>
            </a:r>
            <a:endParaRPr sz="1800" b="0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22" name="Google Shape;326;p22"/>
          <p:cNvSpPr txBox="1"/>
          <p:nvPr/>
        </p:nvSpPr>
        <p:spPr>
          <a:xfrm>
            <a:off x="144966" y="188511"/>
            <a:ext cx="70996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M PLUS 1"/>
                <a:sym typeface="M PLUS 1"/>
              </a:rPr>
              <a:t>05</a:t>
            </a:r>
            <a:endParaRPr sz="1400" b="1" i="0" u="none" strike="noStrike" cap="none" dirty="0">
              <a:solidFill>
                <a:srgbClr val="3F3F3F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23" name="Google Shape;327;p22"/>
          <p:cNvSpPr txBox="1"/>
          <p:nvPr/>
        </p:nvSpPr>
        <p:spPr>
          <a:xfrm>
            <a:off x="854928" y="152829"/>
            <a:ext cx="239627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rgbClr val="262626"/>
                </a:solidFill>
                <a:latin typeface="+mj-ea"/>
                <a:ea typeface="+mj-ea"/>
                <a:cs typeface="M PLUS 1"/>
                <a:sym typeface="M PLUS 1"/>
              </a:rPr>
              <a:t>자체 평가 의견</a:t>
            </a:r>
            <a:endParaRPr sz="2400" b="1" i="0" u="none" strike="noStrike" cap="none" dirty="0">
              <a:solidFill>
                <a:srgbClr val="262626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24" name="Google Shape;291;p20"/>
          <p:cNvSpPr txBox="1"/>
          <p:nvPr/>
        </p:nvSpPr>
        <p:spPr>
          <a:xfrm>
            <a:off x="7324839" y="2436653"/>
            <a:ext cx="4316506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800"/>
            </a:pPr>
            <a:r>
              <a:rPr lang="ko-KR" altLang="en-US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처음 시작할 땐 막막했지만 모르는 부분이나 어려운 부분은 서로 물어가며 미숙하지만 프로젝트를 완성할 수 있어서 좋았다 </a:t>
            </a:r>
          </a:p>
        </p:txBody>
      </p:sp>
      <p:sp>
        <p:nvSpPr>
          <p:cNvPr id="25" name="Google Shape;291;p20"/>
          <p:cNvSpPr txBox="1"/>
          <p:nvPr/>
        </p:nvSpPr>
        <p:spPr>
          <a:xfrm>
            <a:off x="7324839" y="3633132"/>
            <a:ext cx="4316506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800"/>
            </a:pPr>
            <a:r>
              <a:rPr lang="ko-KR" altLang="en-US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처음 하는 팀프로젝트이다 보니 각자 맡은 부분을 병합 시 생각지 못한 오류가 많았다 다음 프로젝트에는 많은 소통이 필요해 보였다</a:t>
            </a:r>
          </a:p>
        </p:txBody>
      </p:sp>
      <p:sp>
        <p:nvSpPr>
          <p:cNvPr id="26" name="Google Shape;291;p20"/>
          <p:cNvSpPr txBox="1"/>
          <p:nvPr/>
        </p:nvSpPr>
        <p:spPr>
          <a:xfrm>
            <a:off x="7324839" y="4981670"/>
            <a:ext cx="4316506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800"/>
            </a:pPr>
            <a:r>
              <a:rPr lang="ko-KR" altLang="en-US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처음이다 보니 내가 맡은 부분은 </a:t>
            </a:r>
            <a:r>
              <a:rPr lang="ko-KR" altLang="en-US" sz="1800" dirty="0" err="1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미숙하기도</a:t>
            </a:r>
            <a:r>
              <a:rPr lang="ko-KR" altLang="en-US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하고 아직도 이해가 잘 가지않아 내 자신에게 아쉬운 부분이 많다</a:t>
            </a:r>
            <a:r>
              <a:rPr lang="en-US" altLang="ko-KR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.</a:t>
            </a:r>
          </a:p>
          <a:p>
            <a:pPr lvl="0">
              <a:buSzPts val="1800"/>
            </a:pPr>
            <a:r>
              <a:rPr lang="ko-KR" altLang="en-US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더 많은 공부가 필요 할 것 같다</a:t>
            </a:r>
            <a:r>
              <a:rPr lang="en-US" altLang="ko-KR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.</a:t>
            </a:r>
          </a:p>
        </p:txBody>
      </p:sp>
      <p:sp>
        <p:nvSpPr>
          <p:cNvPr id="27" name="Google Shape;292;p20"/>
          <p:cNvSpPr txBox="1"/>
          <p:nvPr/>
        </p:nvSpPr>
        <p:spPr>
          <a:xfrm>
            <a:off x="6882941" y="2436653"/>
            <a:ext cx="32400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 dirty="0">
                <a:solidFill>
                  <a:srgbClr val="FF8227"/>
                </a:solidFill>
                <a:latin typeface="+mn-ea"/>
                <a:ea typeface="+mn-ea"/>
                <a:cs typeface="M PLUS 1"/>
                <a:sym typeface="M PLUS 1"/>
              </a:rPr>
              <a:t>K</a:t>
            </a:r>
            <a:endParaRPr sz="2800" b="1" i="0" u="none" strike="noStrike" cap="none" dirty="0">
              <a:solidFill>
                <a:srgbClr val="FF8227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28" name="Google Shape;293;p20"/>
          <p:cNvSpPr txBox="1"/>
          <p:nvPr/>
        </p:nvSpPr>
        <p:spPr>
          <a:xfrm>
            <a:off x="6884574" y="3633132"/>
            <a:ext cx="32074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 dirty="0" err="1">
                <a:solidFill>
                  <a:srgbClr val="FF8227"/>
                </a:solidFill>
                <a:latin typeface="+mn-ea"/>
                <a:ea typeface="+mn-ea"/>
                <a:cs typeface="M PLUS 1"/>
                <a:sym typeface="M PLUS 1"/>
              </a:rPr>
              <a:t>P</a:t>
            </a:r>
            <a:endParaRPr sz="2800" b="1" i="0" u="none" strike="noStrike" cap="none" dirty="0">
              <a:solidFill>
                <a:srgbClr val="FF8227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29" name="Google Shape;294;p20"/>
          <p:cNvSpPr txBox="1"/>
          <p:nvPr/>
        </p:nvSpPr>
        <p:spPr>
          <a:xfrm>
            <a:off x="6829793" y="4981670"/>
            <a:ext cx="43030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 dirty="0" err="1">
                <a:solidFill>
                  <a:srgbClr val="FF8227"/>
                </a:solidFill>
                <a:latin typeface="+mn-ea"/>
                <a:ea typeface="+mn-ea"/>
                <a:cs typeface="M PLUS 1"/>
                <a:sym typeface="M PLUS 1"/>
              </a:rPr>
              <a:t>T</a:t>
            </a:r>
            <a:endParaRPr sz="2800" b="1" i="0" u="none" strike="noStrike" cap="none" dirty="0">
              <a:solidFill>
                <a:srgbClr val="FF8227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3" name="Google Shape;292;p20"/>
          <p:cNvSpPr txBox="1"/>
          <p:nvPr/>
        </p:nvSpPr>
        <p:spPr>
          <a:xfrm>
            <a:off x="765331" y="2729971"/>
            <a:ext cx="32400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 dirty="0">
                <a:solidFill>
                  <a:srgbClr val="FF8227"/>
                </a:solidFill>
                <a:latin typeface="+mn-ea"/>
                <a:ea typeface="+mn-ea"/>
                <a:cs typeface="M PLUS 1"/>
                <a:sym typeface="M PLUS 1"/>
              </a:rPr>
              <a:t>K</a:t>
            </a:r>
            <a:endParaRPr sz="2800" b="1" i="0" u="none" strike="noStrike" cap="none" dirty="0">
              <a:solidFill>
                <a:srgbClr val="FF8227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4" name="Google Shape;293;p20"/>
          <p:cNvSpPr txBox="1"/>
          <p:nvPr/>
        </p:nvSpPr>
        <p:spPr>
          <a:xfrm>
            <a:off x="766964" y="3841138"/>
            <a:ext cx="32074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 dirty="0" err="1">
                <a:solidFill>
                  <a:srgbClr val="FF8227"/>
                </a:solidFill>
                <a:latin typeface="+mn-ea"/>
                <a:ea typeface="+mn-ea"/>
                <a:cs typeface="M PLUS 1"/>
                <a:sym typeface="M PLUS 1"/>
              </a:rPr>
              <a:t>P</a:t>
            </a:r>
            <a:endParaRPr sz="2800" b="1" i="0" u="none" strike="noStrike" cap="none" dirty="0">
              <a:solidFill>
                <a:srgbClr val="FF8227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5" name="Google Shape;294;p20"/>
          <p:cNvSpPr txBox="1"/>
          <p:nvPr/>
        </p:nvSpPr>
        <p:spPr>
          <a:xfrm>
            <a:off x="712183" y="5096430"/>
            <a:ext cx="43030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 dirty="0" err="1">
                <a:solidFill>
                  <a:srgbClr val="FF8227"/>
                </a:solidFill>
                <a:latin typeface="+mn-ea"/>
                <a:ea typeface="+mn-ea"/>
                <a:cs typeface="M PLUS 1"/>
                <a:sym typeface="M PLUS 1"/>
              </a:rPr>
              <a:t>T</a:t>
            </a:r>
            <a:endParaRPr sz="2800" b="1" i="0" u="none" strike="noStrike" cap="none" dirty="0">
              <a:solidFill>
                <a:srgbClr val="FF8227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1"/>
          <p:cNvSpPr txBox="1"/>
          <p:nvPr/>
        </p:nvSpPr>
        <p:spPr>
          <a:xfrm>
            <a:off x="7256144" y="1606546"/>
            <a:ext cx="3762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최광진</a:t>
            </a:r>
            <a:endParaRPr sz="2000" b="0" i="0" u="none" strike="noStrike" cap="none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10" name="Google Shape;310;p21"/>
          <p:cNvSpPr txBox="1"/>
          <p:nvPr/>
        </p:nvSpPr>
        <p:spPr>
          <a:xfrm>
            <a:off x="1191204" y="1606546"/>
            <a:ext cx="3762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정도현</a:t>
            </a:r>
            <a:endParaRPr sz="2000" b="0" i="0" u="none" strike="noStrike" cap="none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pic>
        <p:nvPicPr>
          <p:cNvPr id="311" name="Google Shape;31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1"/>
          <p:cNvSpPr/>
          <p:nvPr/>
        </p:nvSpPr>
        <p:spPr>
          <a:xfrm>
            <a:off x="6599756" y="2183339"/>
            <a:ext cx="5141634" cy="4154820"/>
          </a:xfrm>
          <a:prstGeom prst="rect">
            <a:avLst/>
          </a:prstGeom>
          <a:solidFill>
            <a:srgbClr val="FFF7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14" name="Google Shape;314;p21"/>
          <p:cNvSpPr/>
          <p:nvPr/>
        </p:nvSpPr>
        <p:spPr>
          <a:xfrm>
            <a:off x="534816" y="2183339"/>
            <a:ext cx="5141634" cy="4154820"/>
          </a:xfrm>
          <a:prstGeom prst="rect">
            <a:avLst/>
          </a:prstGeom>
          <a:solidFill>
            <a:srgbClr val="FFF7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18" name="Google Shape;318;p21"/>
          <p:cNvSpPr txBox="1"/>
          <p:nvPr/>
        </p:nvSpPr>
        <p:spPr>
          <a:xfrm>
            <a:off x="6915783" y="2843854"/>
            <a:ext cx="324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 dirty="0">
                <a:solidFill>
                  <a:srgbClr val="FF8227"/>
                </a:solidFill>
                <a:latin typeface="+mn-ea"/>
                <a:ea typeface="+mn-ea"/>
                <a:cs typeface="M PLUS 1"/>
                <a:sym typeface="M PLUS 1"/>
              </a:rPr>
              <a:t>K </a:t>
            </a:r>
            <a:endParaRPr sz="2800" b="1" i="0" u="none" strike="noStrike" cap="none" dirty="0">
              <a:solidFill>
                <a:srgbClr val="FF8227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19" name="Google Shape;319;p21"/>
          <p:cNvSpPr txBox="1"/>
          <p:nvPr/>
        </p:nvSpPr>
        <p:spPr>
          <a:xfrm>
            <a:off x="6917433" y="3953465"/>
            <a:ext cx="320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FF8227"/>
                </a:solidFill>
                <a:latin typeface="+mn-ea"/>
                <a:ea typeface="+mn-ea"/>
                <a:cs typeface="M PLUS 1"/>
                <a:sym typeface="M PLUS 1"/>
              </a:rPr>
              <a:t>P</a:t>
            </a:r>
            <a:endParaRPr sz="2800" b="1" i="0" u="none" strike="noStrike" cap="none">
              <a:solidFill>
                <a:srgbClr val="FF8227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20" name="Google Shape;320;p21"/>
          <p:cNvSpPr txBox="1"/>
          <p:nvPr/>
        </p:nvSpPr>
        <p:spPr>
          <a:xfrm>
            <a:off x="6862683" y="5089633"/>
            <a:ext cx="430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FF8227"/>
                </a:solidFill>
                <a:latin typeface="+mn-ea"/>
                <a:ea typeface="+mn-ea"/>
                <a:cs typeface="M PLUS 1"/>
                <a:sym typeface="M PLUS 1"/>
              </a:rPr>
              <a:t>T</a:t>
            </a:r>
            <a:endParaRPr sz="2800" b="1" i="0" u="none" strike="noStrike" cap="none">
              <a:solidFill>
                <a:srgbClr val="FF8227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21" name="Google Shape;321;p21"/>
          <p:cNvSpPr txBox="1"/>
          <p:nvPr/>
        </p:nvSpPr>
        <p:spPr>
          <a:xfrm>
            <a:off x="7435927" y="2892166"/>
            <a:ext cx="319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20" name="Google Shape;291;p20"/>
          <p:cNvSpPr txBox="1"/>
          <p:nvPr/>
        </p:nvSpPr>
        <p:spPr>
          <a:xfrm>
            <a:off x="1324104" y="2759742"/>
            <a:ext cx="431650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800"/>
            </a:pPr>
            <a:r>
              <a:rPr lang="ko-KR" altLang="en-US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팀원들과 원활한 소통으로 </a:t>
            </a:r>
          </a:p>
          <a:p>
            <a:pPr lvl="0">
              <a:buSzPts val="1800"/>
            </a:pPr>
            <a:r>
              <a:rPr lang="ko-KR" altLang="en-US" sz="1800" dirty="0" err="1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작업진행을</a:t>
            </a:r>
            <a:r>
              <a:rPr lang="ko-KR" altLang="en-US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막힘없이 하였다</a:t>
            </a:r>
            <a:r>
              <a:rPr lang="en-US" altLang="ko-KR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.</a:t>
            </a:r>
          </a:p>
        </p:txBody>
      </p:sp>
      <p:sp>
        <p:nvSpPr>
          <p:cNvPr id="21" name="Google Shape;291;p20"/>
          <p:cNvSpPr txBox="1"/>
          <p:nvPr/>
        </p:nvSpPr>
        <p:spPr>
          <a:xfrm>
            <a:off x="1324104" y="3841138"/>
            <a:ext cx="431650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800"/>
            </a:pPr>
            <a:r>
              <a:rPr lang="ko-KR" altLang="en-US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깃을 활용함에 있어 미숙함이 많아</a:t>
            </a:r>
          </a:p>
          <a:p>
            <a:pPr lvl="0">
              <a:buSzPts val="1800"/>
            </a:pPr>
            <a:r>
              <a:rPr lang="ko-KR" altLang="en-US" sz="1800" dirty="0" err="1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어려움이있었다</a:t>
            </a:r>
            <a:r>
              <a:rPr lang="en-US" altLang="ko-KR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.</a:t>
            </a:r>
          </a:p>
        </p:txBody>
      </p:sp>
      <p:sp>
        <p:nvSpPr>
          <p:cNvPr id="22" name="Google Shape;291;p20"/>
          <p:cNvSpPr txBox="1"/>
          <p:nvPr/>
        </p:nvSpPr>
        <p:spPr>
          <a:xfrm>
            <a:off x="1324104" y="5048765"/>
            <a:ext cx="4316506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800"/>
            </a:pPr>
            <a:r>
              <a:rPr lang="ko-KR" altLang="en-US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이번 프로젝트를 통하여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깃을 </a:t>
            </a:r>
            <a:r>
              <a:rPr lang="ko-KR" altLang="en-US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더욱 잘 활용하게 되어 다음 프로젝트에서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더욱 </a:t>
            </a:r>
            <a:r>
              <a:rPr lang="ko-KR" altLang="en-US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잘 활용 할 </a:t>
            </a:r>
            <a:r>
              <a:rPr lang="ko-KR" altLang="en-US" sz="1800" dirty="0" err="1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수있을것</a:t>
            </a:r>
            <a:r>
              <a:rPr lang="ko-KR" altLang="en-US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같다</a:t>
            </a:r>
            <a:r>
              <a:rPr lang="en-US" altLang="ko-KR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.</a:t>
            </a:r>
          </a:p>
        </p:txBody>
      </p:sp>
      <p:sp>
        <p:nvSpPr>
          <p:cNvPr id="23" name="Google Shape;326;p22"/>
          <p:cNvSpPr txBox="1"/>
          <p:nvPr/>
        </p:nvSpPr>
        <p:spPr>
          <a:xfrm>
            <a:off x="144966" y="188511"/>
            <a:ext cx="70996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M PLUS 1"/>
                <a:sym typeface="M PLUS 1"/>
              </a:rPr>
              <a:t>05</a:t>
            </a:r>
            <a:endParaRPr sz="1400" b="1" i="0" u="none" strike="noStrike" cap="none" dirty="0">
              <a:solidFill>
                <a:srgbClr val="3F3F3F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24" name="Google Shape;327;p22"/>
          <p:cNvSpPr txBox="1"/>
          <p:nvPr/>
        </p:nvSpPr>
        <p:spPr>
          <a:xfrm>
            <a:off x="854928" y="152829"/>
            <a:ext cx="239627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rgbClr val="262626"/>
                </a:solidFill>
                <a:latin typeface="+mj-ea"/>
                <a:ea typeface="+mj-ea"/>
                <a:cs typeface="M PLUS 1"/>
                <a:sym typeface="M PLUS 1"/>
              </a:rPr>
              <a:t>자체 평가 의견</a:t>
            </a:r>
            <a:endParaRPr sz="2400" b="1" i="0" u="none" strike="noStrike" cap="none" dirty="0">
              <a:solidFill>
                <a:srgbClr val="262626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25" name="Google Shape;288;p20"/>
          <p:cNvSpPr/>
          <p:nvPr/>
        </p:nvSpPr>
        <p:spPr>
          <a:xfrm>
            <a:off x="282071" y="1447799"/>
            <a:ext cx="5580529" cy="5114365"/>
          </a:xfrm>
          <a:prstGeom prst="rect">
            <a:avLst/>
          </a:prstGeom>
          <a:noFill/>
          <a:ln w="12700" cap="flat" cmpd="sng">
            <a:solidFill>
              <a:srgbClr val="83909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26" name="Google Shape;285;p20"/>
          <p:cNvSpPr/>
          <p:nvPr/>
        </p:nvSpPr>
        <p:spPr>
          <a:xfrm>
            <a:off x="6347011" y="1447799"/>
            <a:ext cx="5580529" cy="5114365"/>
          </a:xfrm>
          <a:prstGeom prst="rect">
            <a:avLst/>
          </a:prstGeom>
          <a:noFill/>
          <a:ln w="12700" cap="flat" cmpd="sng">
            <a:solidFill>
              <a:srgbClr val="83909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27" name="Google Shape;291;p20"/>
          <p:cNvSpPr txBox="1"/>
          <p:nvPr/>
        </p:nvSpPr>
        <p:spPr>
          <a:xfrm>
            <a:off x="7435927" y="2843854"/>
            <a:ext cx="431650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800"/>
            </a:pPr>
            <a:r>
              <a:rPr lang="ko-KR" altLang="en-US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서로 의견을 나누고 통합하여 프로젝트를 마칠 수 있었다</a:t>
            </a:r>
            <a:endParaRPr lang="en-US" altLang="ko-KR" sz="1800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28" name="Google Shape;291;p20"/>
          <p:cNvSpPr txBox="1"/>
          <p:nvPr/>
        </p:nvSpPr>
        <p:spPr>
          <a:xfrm>
            <a:off x="7435927" y="4041038"/>
            <a:ext cx="431650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800"/>
            </a:pPr>
            <a:r>
              <a:rPr lang="ko-KR" altLang="en-US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설계의 부실함으로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난항이 </a:t>
            </a:r>
            <a:r>
              <a:rPr lang="ko-KR" altLang="en-US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생겼다</a:t>
            </a:r>
          </a:p>
        </p:txBody>
      </p:sp>
      <p:sp>
        <p:nvSpPr>
          <p:cNvPr id="29" name="Google Shape;291;p20"/>
          <p:cNvSpPr txBox="1"/>
          <p:nvPr/>
        </p:nvSpPr>
        <p:spPr>
          <a:xfrm>
            <a:off x="7435927" y="5089633"/>
            <a:ext cx="4316506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800"/>
            </a:pPr>
            <a:r>
              <a:rPr lang="ko-KR" altLang="en-US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다음 프로젝트나 다른 프로젝트를 할 때엔 좀더 설계를 탄탄히 해야한다는 것을 깨달았다</a:t>
            </a:r>
          </a:p>
        </p:txBody>
      </p:sp>
      <p:sp>
        <p:nvSpPr>
          <p:cNvPr id="30" name="Google Shape;292;p20"/>
          <p:cNvSpPr txBox="1"/>
          <p:nvPr/>
        </p:nvSpPr>
        <p:spPr>
          <a:xfrm>
            <a:off x="889951" y="2728739"/>
            <a:ext cx="32400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 dirty="0">
                <a:solidFill>
                  <a:srgbClr val="FF8227"/>
                </a:solidFill>
                <a:latin typeface="+mn-ea"/>
                <a:ea typeface="+mn-ea"/>
                <a:cs typeface="M PLUS 1"/>
                <a:sym typeface="M PLUS 1"/>
              </a:rPr>
              <a:t>K</a:t>
            </a:r>
            <a:endParaRPr sz="2800" b="1" i="0" u="none" strike="noStrike" cap="none" dirty="0">
              <a:solidFill>
                <a:srgbClr val="FF8227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1" name="Google Shape;293;p20"/>
          <p:cNvSpPr txBox="1"/>
          <p:nvPr/>
        </p:nvSpPr>
        <p:spPr>
          <a:xfrm>
            <a:off x="891584" y="3841138"/>
            <a:ext cx="32074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 dirty="0" err="1">
                <a:solidFill>
                  <a:srgbClr val="FF8227"/>
                </a:solidFill>
                <a:latin typeface="+mn-ea"/>
                <a:ea typeface="+mn-ea"/>
                <a:cs typeface="M PLUS 1"/>
                <a:sym typeface="M PLUS 1"/>
              </a:rPr>
              <a:t>P</a:t>
            </a:r>
            <a:endParaRPr sz="2800" b="1" i="0" u="none" strike="noStrike" cap="none" dirty="0">
              <a:solidFill>
                <a:srgbClr val="FF8227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2" name="Google Shape;294;p20"/>
          <p:cNvSpPr txBox="1"/>
          <p:nvPr/>
        </p:nvSpPr>
        <p:spPr>
          <a:xfrm>
            <a:off x="836803" y="5096430"/>
            <a:ext cx="43030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 dirty="0" err="1">
                <a:solidFill>
                  <a:srgbClr val="FF8227"/>
                </a:solidFill>
                <a:latin typeface="+mn-ea"/>
                <a:ea typeface="+mn-ea"/>
                <a:cs typeface="M PLUS 1"/>
                <a:sym typeface="M PLUS 1"/>
              </a:rPr>
              <a:t>T</a:t>
            </a:r>
            <a:endParaRPr sz="2800" b="1" i="0" u="none" strike="noStrike" cap="none" dirty="0">
              <a:solidFill>
                <a:srgbClr val="FF8227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3" name="Google Shape;284;p20"/>
          <p:cNvSpPr txBox="1"/>
          <p:nvPr/>
        </p:nvSpPr>
        <p:spPr>
          <a:xfrm>
            <a:off x="868375" y="575998"/>
            <a:ext cx="547863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본 회고는 KPT 방법론 회고 방식에 따라 작성하였습니다.</a:t>
            </a:r>
            <a:endParaRPr sz="1400" b="0" i="0" u="none" strike="noStrike" cap="none" dirty="0">
              <a:solidFill>
                <a:srgbClr val="000000"/>
              </a:solidFill>
              <a:latin typeface="+mn-ea"/>
              <a:ea typeface="+mn-ea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 err="1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Keep</a:t>
            </a:r>
            <a:r>
              <a:rPr lang="ko-KR" sz="1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/ </a:t>
            </a:r>
            <a:r>
              <a:rPr lang="ko-KR" sz="1600" b="0" i="0" u="none" strike="noStrike" cap="none" dirty="0" err="1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Problem</a:t>
            </a:r>
            <a:r>
              <a:rPr lang="ko-KR" sz="1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/ </a:t>
            </a:r>
            <a:r>
              <a:rPr lang="ko-KR" sz="1600" b="0" i="0" u="none" strike="noStrike" cap="none" dirty="0" err="1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Try</a:t>
            </a:r>
            <a:endParaRPr sz="1600" b="0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2"/>
          <p:cNvSpPr txBox="1"/>
          <p:nvPr/>
        </p:nvSpPr>
        <p:spPr>
          <a:xfrm>
            <a:off x="144966" y="188511"/>
            <a:ext cx="70996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M PLUS 1"/>
                <a:sym typeface="M PLUS 1"/>
              </a:rPr>
              <a:t>05</a:t>
            </a:r>
            <a:endParaRPr sz="1400" b="1" i="0" u="none" strike="noStrike" cap="none" dirty="0">
              <a:solidFill>
                <a:srgbClr val="3F3F3F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327" name="Google Shape;327;p22"/>
          <p:cNvSpPr txBox="1"/>
          <p:nvPr/>
        </p:nvSpPr>
        <p:spPr>
          <a:xfrm>
            <a:off x="854928" y="152829"/>
            <a:ext cx="239627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rgbClr val="262626"/>
                </a:solidFill>
                <a:latin typeface="+mj-ea"/>
                <a:ea typeface="+mj-ea"/>
                <a:cs typeface="M PLUS 1"/>
                <a:sym typeface="M PLUS 1"/>
              </a:rPr>
              <a:t>자체 평가 의견</a:t>
            </a:r>
            <a:endParaRPr sz="2400" b="1" i="0" u="none" strike="noStrike" cap="none" dirty="0">
              <a:solidFill>
                <a:srgbClr val="262626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328" name="Google Shape;328;p22"/>
          <p:cNvSpPr txBox="1"/>
          <p:nvPr/>
        </p:nvSpPr>
        <p:spPr>
          <a:xfrm>
            <a:off x="868375" y="575998"/>
            <a:ext cx="547863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마지막 회고</a:t>
            </a:r>
            <a:endParaRPr sz="1600" b="0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29" name="Google Shape;329;p22"/>
          <p:cNvSpPr/>
          <p:nvPr/>
        </p:nvSpPr>
        <p:spPr>
          <a:xfrm>
            <a:off x="495299" y="1104900"/>
            <a:ext cx="5465375" cy="2552700"/>
          </a:xfrm>
          <a:prstGeom prst="rect">
            <a:avLst/>
          </a:prstGeom>
          <a:solidFill>
            <a:srgbClr val="5F9DF7"/>
          </a:solidFill>
          <a:ln w="12700" cap="flat" cmpd="sng">
            <a:solidFill>
              <a:srgbClr val="83909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8227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30" name="Google Shape;330;p22"/>
          <p:cNvSpPr/>
          <p:nvPr/>
        </p:nvSpPr>
        <p:spPr>
          <a:xfrm>
            <a:off x="6231328" y="1104900"/>
            <a:ext cx="5439972" cy="2552700"/>
          </a:xfrm>
          <a:prstGeom prst="rect">
            <a:avLst/>
          </a:prstGeom>
          <a:solidFill>
            <a:srgbClr val="FFF7E9"/>
          </a:solidFill>
          <a:ln w="12700" cap="flat" cmpd="sng">
            <a:solidFill>
              <a:srgbClr val="83909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31" name="Google Shape;331;p22"/>
          <p:cNvSpPr/>
          <p:nvPr/>
        </p:nvSpPr>
        <p:spPr>
          <a:xfrm>
            <a:off x="482599" y="3907230"/>
            <a:ext cx="5465375" cy="2552700"/>
          </a:xfrm>
          <a:prstGeom prst="rect">
            <a:avLst/>
          </a:prstGeom>
          <a:solidFill>
            <a:srgbClr val="FFF7E9"/>
          </a:solidFill>
          <a:ln w="12700" cap="flat" cmpd="sng">
            <a:solidFill>
              <a:srgbClr val="83909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32" name="Google Shape;332;p22"/>
          <p:cNvSpPr/>
          <p:nvPr/>
        </p:nvSpPr>
        <p:spPr>
          <a:xfrm>
            <a:off x="6218628" y="3907230"/>
            <a:ext cx="5439972" cy="2552700"/>
          </a:xfrm>
          <a:prstGeom prst="rect">
            <a:avLst/>
          </a:prstGeom>
          <a:solidFill>
            <a:srgbClr val="5F9DF7"/>
          </a:solidFill>
          <a:ln w="12700" cap="flat" cmpd="sng">
            <a:solidFill>
              <a:srgbClr val="83909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33" name="Google Shape;333;p22"/>
          <p:cNvSpPr/>
          <p:nvPr/>
        </p:nvSpPr>
        <p:spPr>
          <a:xfrm>
            <a:off x="685800" y="1270000"/>
            <a:ext cx="5130800" cy="62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34" name="Google Shape;334;p22"/>
          <p:cNvSpPr/>
          <p:nvPr/>
        </p:nvSpPr>
        <p:spPr>
          <a:xfrm>
            <a:off x="6385914" y="1270000"/>
            <a:ext cx="5130800" cy="62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35" name="Google Shape;335;p22"/>
          <p:cNvSpPr/>
          <p:nvPr/>
        </p:nvSpPr>
        <p:spPr>
          <a:xfrm>
            <a:off x="667844" y="4102100"/>
            <a:ext cx="5130800" cy="62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36" name="Google Shape;336;p22"/>
          <p:cNvSpPr/>
          <p:nvPr/>
        </p:nvSpPr>
        <p:spPr>
          <a:xfrm>
            <a:off x="6367958" y="4102100"/>
            <a:ext cx="5130800" cy="62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37" name="Google Shape;337;p22"/>
          <p:cNvSpPr txBox="1"/>
          <p:nvPr/>
        </p:nvSpPr>
        <p:spPr>
          <a:xfrm flipH="1">
            <a:off x="2044345" y="1381095"/>
            <a:ext cx="239268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b="1" i="0" u="none" strike="noStrike" cap="none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김한아</a:t>
            </a:r>
            <a:endParaRPr sz="2200" b="1" i="0" u="none" strike="noStrike" cap="none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38" name="Google Shape;338;p22"/>
          <p:cNvSpPr txBox="1"/>
          <p:nvPr/>
        </p:nvSpPr>
        <p:spPr>
          <a:xfrm flipH="1">
            <a:off x="7754974" y="1381095"/>
            <a:ext cx="239268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b="1" i="0" u="none" strike="noStrike" cap="none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박기태</a:t>
            </a:r>
            <a:endParaRPr sz="2200" b="1" i="0" u="none" strike="noStrike" cap="none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39" name="Google Shape;339;p22"/>
          <p:cNvSpPr txBox="1"/>
          <p:nvPr/>
        </p:nvSpPr>
        <p:spPr>
          <a:xfrm flipH="1">
            <a:off x="2044345" y="4220857"/>
            <a:ext cx="239268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b="1" i="0" u="none" strike="noStrike" cap="none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정도현</a:t>
            </a:r>
            <a:endParaRPr sz="2200" b="1" i="0" u="none" strike="noStrike" cap="none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40" name="Google Shape;340;p22"/>
          <p:cNvSpPr txBox="1"/>
          <p:nvPr/>
        </p:nvSpPr>
        <p:spPr>
          <a:xfrm flipH="1">
            <a:off x="7742274" y="4220857"/>
            <a:ext cx="239268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b="1" i="0" u="none" strike="noStrike" cap="none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최광진</a:t>
            </a:r>
            <a:endParaRPr sz="2200" b="1" i="0" u="none" strike="noStrike" cap="none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41" name="Google Shape;341;p22"/>
          <p:cNvSpPr txBox="1"/>
          <p:nvPr/>
        </p:nvSpPr>
        <p:spPr>
          <a:xfrm>
            <a:off x="873626" y="2180030"/>
            <a:ext cx="472035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서로 마음이 잘 맞아서 즐겁게 마무리할 수 있었던 프로젝트였고 좋은 경험이 되었습니다</a:t>
            </a:r>
            <a:endParaRPr sz="2000" b="0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43" name="Google Shape;343;p22"/>
          <p:cNvSpPr txBox="1"/>
          <p:nvPr/>
        </p:nvSpPr>
        <p:spPr>
          <a:xfrm>
            <a:off x="873626" y="5003800"/>
            <a:ext cx="472035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20000"/>
              </a:lnSpc>
              <a:buClr>
                <a:schemeClr val="dk1"/>
              </a:buClr>
              <a:buSzPts val="2000"/>
            </a:pPr>
            <a:r>
              <a:rPr lang="ko-KR" altLang="en-US" sz="20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첫 프로젝트지만 잘 </a:t>
            </a:r>
            <a:r>
              <a:rPr lang="ko-KR" altLang="en-US" sz="2000" dirty="0" err="1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끝내게되어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다행이라고 </a:t>
            </a:r>
            <a:r>
              <a:rPr lang="ko-KR" altLang="en-US" sz="20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생각합니다</a:t>
            </a:r>
            <a:r>
              <a:rPr lang="en-US" altLang="ko-KR" sz="20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.</a:t>
            </a:r>
          </a:p>
        </p:txBody>
      </p:sp>
      <p:pic>
        <p:nvPicPr>
          <p:cNvPr id="345" name="Google Shape;34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343;p22"/>
          <p:cNvSpPr txBox="1"/>
          <p:nvPr/>
        </p:nvSpPr>
        <p:spPr>
          <a:xfrm>
            <a:off x="6573183" y="5003800"/>
            <a:ext cx="472035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20000"/>
              </a:lnSpc>
              <a:buClr>
                <a:schemeClr val="dk1"/>
              </a:buClr>
              <a:buSzPts val="2000"/>
            </a:pPr>
            <a:r>
              <a:rPr lang="ko-KR" altLang="en-US" sz="20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커뮤니케이션이 잘 되어서 큰 문제없이 프로젝트를 마무리 할 수 있었고 색다른 경험이 되었습니다</a:t>
            </a:r>
            <a:r>
              <a:rPr lang="en-US" altLang="ko-KR" sz="20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.</a:t>
            </a:r>
          </a:p>
        </p:txBody>
      </p:sp>
      <p:sp>
        <p:nvSpPr>
          <p:cNvPr id="22" name="Google Shape;341;p22"/>
          <p:cNvSpPr txBox="1"/>
          <p:nvPr/>
        </p:nvSpPr>
        <p:spPr>
          <a:xfrm>
            <a:off x="6385914" y="1963905"/>
            <a:ext cx="5112844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20000"/>
              </a:lnSpc>
              <a:buSzPts val="2000"/>
            </a:pPr>
            <a:r>
              <a:rPr lang="ko-KR" altLang="en-US" sz="20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첫 팀프로젝트여서 미숙한 부분도 많고 아쉬운 부분도 많았는데 팀원들이 제가 부족했던 부분을 잘 채워주어서 좋은 경험으로 잘 마무리 된 거 같아 좋았습니다</a:t>
            </a:r>
            <a:r>
              <a:rPr lang="en-US" altLang="ko-KR" sz="20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.</a:t>
            </a:r>
          </a:p>
          <a:p>
            <a:pPr lvl="0">
              <a:lnSpc>
                <a:spcPct val="120000"/>
              </a:lnSpc>
              <a:buSzPts val="2000"/>
            </a:pPr>
            <a:endParaRPr lang="en-US" altLang="ko-KR" sz="2000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82251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" name="Google Shape;352;p23"/>
          <p:cNvGrpSpPr/>
          <p:nvPr/>
        </p:nvGrpSpPr>
        <p:grpSpPr>
          <a:xfrm>
            <a:off x="2338745" y="2456096"/>
            <a:ext cx="7514509" cy="2123618"/>
            <a:chOff x="2662246" y="2456096"/>
            <a:chExt cx="7514509" cy="2123618"/>
          </a:xfrm>
        </p:grpSpPr>
        <p:sp>
          <p:nvSpPr>
            <p:cNvPr id="353" name="Google Shape;353;p23"/>
            <p:cNvSpPr txBox="1"/>
            <p:nvPr/>
          </p:nvSpPr>
          <p:spPr>
            <a:xfrm>
              <a:off x="2662246" y="2456096"/>
              <a:ext cx="3143505" cy="2123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600"/>
                <a:buFont typeface="Arial"/>
                <a:buNone/>
              </a:pPr>
              <a:r>
                <a:rPr lang="ko-KR" sz="6600" b="1" i="0" u="none" strike="noStrike" cap="none" dirty="0">
                  <a:solidFill>
                    <a:srgbClr val="FF8227"/>
                  </a:solidFill>
                  <a:latin typeface="+mj-ea"/>
                  <a:ea typeface="+mj-ea"/>
                  <a:cs typeface="M PLUS 1"/>
                  <a:sym typeface="M PLUS 1"/>
                </a:rPr>
                <a:t>THANK</a:t>
              </a:r>
              <a:endParaRPr sz="1400" b="0" i="0" u="none" strike="noStrike" cap="none" dirty="0">
                <a:solidFill>
                  <a:srgbClr val="000000"/>
                </a:solidFill>
                <a:latin typeface="+mj-ea"/>
                <a:ea typeface="+mj-ea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600"/>
                <a:buFont typeface="Arial"/>
                <a:buNone/>
              </a:pPr>
              <a:r>
                <a:rPr lang="ko-KR" sz="6600" b="1" i="0" u="none" strike="noStrike" cap="none" dirty="0">
                  <a:solidFill>
                    <a:srgbClr val="FF8227"/>
                  </a:solidFill>
                  <a:latin typeface="+mj-ea"/>
                  <a:ea typeface="+mj-ea"/>
                  <a:cs typeface="M PLUS 1"/>
                  <a:sym typeface="M PLUS 1"/>
                </a:rPr>
                <a:t>YOU</a:t>
              </a:r>
              <a:endParaRPr sz="6600" b="1" i="0" u="none" strike="noStrike" cap="none" dirty="0">
                <a:solidFill>
                  <a:srgbClr val="FF8227"/>
                </a:solidFill>
                <a:latin typeface="+mj-ea"/>
                <a:ea typeface="+mj-ea"/>
                <a:cs typeface="M PLUS 1"/>
                <a:sym typeface="M PLUS 1"/>
              </a:endParaRPr>
            </a:p>
          </p:txBody>
        </p:sp>
        <p:grpSp>
          <p:nvGrpSpPr>
            <p:cNvPr id="354" name="Google Shape;354;p23"/>
            <p:cNvGrpSpPr/>
            <p:nvPr/>
          </p:nvGrpSpPr>
          <p:grpSpPr>
            <a:xfrm>
              <a:off x="6940222" y="3924888"/>
              <a:ext cx="3236533" cy="307777"/>
              <a:chOff x="4633275" y="4901106"/>
              <a:chExt cx="3236533" cy="307777"/>
            </a:xfrm>
          </p:grpSpPr>
          <p:sp>
            <p:nvSpPr>
              <p:cNvPr id="355" name="Google Shape;355;p23"/>
              <p:cNvSpPr txBox="1"/>
              <p:nvPr/>
            </p:nvSpPr>
            <p:spPr>
              <a:xfrm>
                <a:off x="4633275" y="4901106"/>
                <a:ext cx="9144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 dirty="0" err="1">
                    <a:solidFill>
                      <a:srgbClr val="3A3838"/>
                    </a:solidFill>
                    <a:latin typeface="+mn-ea"/>
                    <a:ea typeface="+mn-ea"/>
                    <a:sym typeface="Arial"/>
                  </a:rPr>
                  <a:t>김한아</a:t>
                </a:r>
                <a:endParaRPr sz="1400" b="0" i="0" u="none" strike="noStrike" cap="none" dirty="0">
                  <a:solidFill>
                    <a:srgbClr val="3A3838"/>
                  </a:solidFill>
                  <a:latin typeface="+mn-ea"/>
                  <a:ea typeface="+mn-ea"/>
                  <a:sym typeface="Arial"/>
                </a:endParaRPr>
              </a:p>
            </p:txBody>
          </p:sp>
          <p:sp>
            <p:nvSpPr>
              <p:cNvPr id="356" name="Google Shape;356;p23"/>
              <p:cNvSpPr txBox="1"/>
              <p:nvPr/>
            </p:nvSpPr>
            <p:spPr>
              <a:xfrm>
                <a:off x="5407319" y="4901106"/>
                <a:ext cx="9144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 dirty="0">
                    <a:solidFill>
                      <a:srgbClr val="3A3838"/>
                    </a:solidFill>
                    <a:latin typeface="+mn-ea"/>
                    <a:ea typeface="+mn-ea"/>
                    <a:sym typeface="Arial"/>
                  </a:rPr>
                  <a:t>박기태</a:t>
                </a:r>
                <a:endParaRPr sz="1400" b="0" i="0" u="none" strike="noStrike" cap="none" dirty="0">
                  <a:solidFill>
                    <a:srgbClr val="3A3838"/>
                  </a:solidFill>
                  <a:latin typeface="+mn-ea"/>
                  <a:ea typeface="+mn-ea"/>
                  <a:sym typeface="Arial"/>
                </a:endParaRPr>
              </a:p>
            </p:txBody>
          </p:sp>
          <p:sp>
            <p:nvSpPr>
              <p:cNvPr id="357" name="Google Shape;357;p23"/>
              <p:cNvSpPr txBox="1"/>
              <p:nvPr/>
            </p:nvSpPr>
            <p:spPr>
              <a:xfrm>
                <a:off x="6955408" y="4901106"/>
                <a:ext cx="9144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 dirty="0" err="1">
                    <a:solidFill>
                      <a:srgbClr val="3A3838"/>
                    </a:solidFill>
                    <a:latin typeface="+mn-ea"/>
                    <a:ea typeface="+mn-ea"/>
                    <a:sym typeface="Arial"/>
                  </a:rPr>
                  <a:t>최광진</a:t>
                </a:r>
                <a:endParaRPr sz="1400" b="0" i="0" u="none" strike="noStrike" cap="none" dirty="0">
                  <a:solidFill>
                    <a:srgbClr val="3A3838"/>
                  </a:solidFill>
                  <a:latin typeface="+mn-ea"/>
                  <a:ea typeface="+mn-ea"/>
                  <a:sym typeface="Arial"/>
                </a:endParaRPr>
              </a:p>
            </p:txBody>
          </p:sp>
          <p:sp>
            <p:nvSpPr>
              <p:cNvPr id="358" name="Google Shape;358;p23"/>
              <p:cNvSpPr txBox="1"/>
              <p:nvPr/>
            </p:nvSpPr>
            <p:spPr>
              <a:xfrm>
                <a:off x="6181363" y="4901106"/>
                <a:ext cx="9144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 dirty="0">
                    <a:solidFill>
                      <a:srgbClr val="3A3838"/>
                    </a:solidFill>
                    <a:latin typeface="+mn-ea"/>
                    <a:ea typeface="+mn-ea"/>
                    <a:sym typeface="Arial"/>
                  </a:rPr>
                  <a:t>정도현</a:t>
                </a:r>
                <a:endParaRPr sz="1400" b="0" i="0" u="none" strike="noStrike" cap="none" dirty="0">
                  <a:solidFill>
                    <a:srgbClr val="3A3838"/>
                  </a:solidFill>
                  <a:latin typeface="+mn-ea"/>
                  <a:ea typeface="+mn-ea"/>
                  <a:sym typeface="Arial"/>
                </a:endParaRPr>
              </a:p>
            </p:txBody>
          </p:sp>
        </p:grpSp>
        <p:pic>
          <p:nvPicPr>
            <p:cNvPr id="359" name="Google Shape;359;p2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09890" y="3004498"/>
              <a:ext cx="2010722" cy="67483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 txBox="1"/>
          <p:nvPr/>
        </p:nvSpPr>
        <p:spPr>
          <a:xfrm>
            <a:off x="5587315" y="2062611"/>
            <a:ext cx="94769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ko-KR" sz="4800" b="1" i="0" u="none" strike="noStrike" cap="none" dirty="0">
                <a:solidFill>
                  <a:srgbClr val="1746A2"/>
                </a:solidFill>
                <a:latin typeface="+mj-ea"/>
                <a:ea typeface="+mj-ea"/>
                <a:sym typeface="Arial"/>
              </a:rPr>
              <a:t>01</a:t>
            </a:r>
            <a:endParaRPr sz="4800" b="1" i="0" u="none" strike="noStrike" cap="none" dirty="0">
              <a:solidFill>
                <a:srgbClr val="1746A2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64" name="Google Shape;64;p3"/>
          <p:cNvSpPr txBox="1"/>
          <p:nvPr/>
        </p:nvSpPr>
        <p:spPr>
          <a:xfrm>
            <a:off x="3718587" y="2979100"/>
            <a:ext cx="475482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ko-KR" sz="6000" b="1" i="0" u="none" strike="noStrike" cap="none" dirty="0">
                <a:solidFill>
                  <a:srgbClr val="1746A2"/>
                </a:solidFill>
                <a:latin typeface="+mj-ea"/>
                <a:ea typeface="+mj-ea"/>
                <a:cs typeface="M PLUS 1"/>
                <a:sym typeface="M PLUS 1"/>
              </a:rPr>
              <a:t>프로젝트 개요</a:t>
            </a:r>
            <a:endParaRPr sz="6000" b="1" i="0" u="none" strike="noStrike" cap="none" dirty="0">
              <a:solidFill>
                <a:srgbClr val="1746A2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17909" y="4863569"/>
            <a:ext cx="9756183" cy="1279367"/>
            <a:chOff x="1233278" y="4863569"/>
            <a:chExt cx="9756183" cy="1279367"/>
          </a:xfrm>
        </p:grpSpPr>
        <p:sp>
          <p:nvSpPr>
            <p:cNvPr id="65" name="Google Shape;65;p3"/>
            <p:cNvSpPr txBox="1"/>
            <p:nvPr/>
          </p:nvSpPr>
          <p:spPr>
            <a:xfrm>
              <a:off x="3780034" y="5435090"/>
              <a:ext cx="2024418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프로젝트 </a:t>
              </a:r>
              <a:endParaRPr sz="2000" b="0" i="0" u="none" strike="noStrike" cap="none" dirty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수행 절차 및 방법</a:t>
              </a:r>
              <a:endParaRPr sz="2000" b="0" i="0" u="none" strike="noStrike" cap="none" dirty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sp>
          <p:nvSpPr>
            <p:cNvPr id="66" name="Google Shape;66;p3"/>
            <p:cNvSpPr txBox="1"/>
            <p:nvPr/>
          </p:nvSpPr>
          <p:spPr>
            <a:xfrm>
              <a:off x="6647131" y="5435090"/>
              <a:ext cx="1508014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프로젝트</a:t>
              </a:r>
              <a:endParaRPr sz="2000" b="0" i="0" u="none" strike="noStrike" cap="none" dirty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수행 결과</a:t>
              </a:r>
              <a:endParaRPr sz="2000" b="0" i="0" u="none" strike="noStrike" cap="none" dirty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sp>
          <p:nvSpPr>
            <p:cNvPr id="67" name="Google Shape;67;p3"/>
            <p:cNvSpPr txBox="1"/>
            <p:nvPr/>
          </p:nvSpPr>
          <p:spPr>
            <a:xfrm>
              <a:off x="9033371" y="5435090"/>
              <a:ext cx="1956090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자체 평가 의견</a:t>
              </a:r>
              <a:endParaRPr sz="2000" b="0" i="0" u="none" strike="noStrike" cap="none" dirty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grpSp>
          <p:nvGrpSpPr>
            <p:cNvPr id="68" name="Google Shape;68;p3"/>
            <p:cNvGrpSpPr/>
            <p:nvPr/>
          </p:nvGrpSpPr>
          <p:grpSpPr>
            <a:xfrm>
              <a:off x="1940775" y="4863569"/>
              <a:ext cx="8310450" cy="369332"/>
              <a:chOff x="2236359" y="4863569"/>
              <a:chExt cx="8310450" cy="369332"/>
            </a:xfrm>
          </p:grpSpPr>
          <p:sp>
            <p:nvSpPr>
              <p:cNvPr id="69" name="Google Shape;69;p3"/>
              <p:cNvSpPr txBox="1"/>
              <p:nvPr/>
            </p:nvSpPr>
            <p:spPr>
              <a:xfrm>
                <a:off x="4846636" y="4863569"/>
                <a:ext cx="47961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>
                    <a:solidFill>
                      <a:srgbClr val="7F7F7F"/>
                    </a:solidFill>
                    <a:latin typeface="M PLUS 1"/>
                    <a:ea typeface="M PLUS 1"/>
                    <a:cs typeface="M PLUS 1"/>
                    <a:sym typeface="M PLUS 1"/>
                  </a:rPr>
                  <a:t>03</a:t>
                </a:r>
                <a:endParaRPr sz="1800" b="1" i="0" u="none" strike="noStrike" cap="none">
                  <a:solidFill>
                    <a:srgbClr val="7F7F7F"/>
                  </a:solidFill>
                  <a:latin typeface="M PLUS 1"/>
                  <a:ea typeface="M PLUS 1"/>
                  <a:cs typeface="M PLUS 1"/>
                  <a:sym typeface="M PLUS 1"/>
                </a:endParaRPr>
              </a:p>
            </p:txBody>
          </p:sp>
          <p:sp>
            <p:nvSpPr>
              <p:cNvPr id="70" name="Google Shape;70;p3"/>
              <p:cNvSpPr txBox="1"/>
              <p:nvPr/>
            </p:nvSpPr>
            <p:spPr>
              <a:xfrm>
                <a:off x="7456913" y="4863569"/>
                <a:ext cx="47961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>
                    <a:solidFill>
                      <a:srgbClr val="7F7F7F"/>
                    </a:solidFill>
                    <a:latin typeface="M PLUS 1"/>
                    <a:ea typeface="M PLUS 1"/>
                    <a:cs typeface="M PLUS 1"/>
                    <a:sym typeface="M PLUS 1"/>
                  </a:rPr>
                  <a:t>04</a:t>
                </a:r>
                <a:endParaRPr sz="1800" b="1" i="0" u="none" strike="noStrike" cap="none">
                  <a:solidFill>
                    <a:srgbClr val="7F7F7F"/>
                  </a:solidFill>
                  <a:latin typeface="M PLUS 1"/>
                  <a:ea typeface="M PLUS 1"/>
                  <a:cs typeface="M PLUS 1"/>
                  <a:sym typeface="M PLUS 1"/>
                </a:endParaRPr>
              </a:p>
            </p:txBody>
          </p:sp>
          <p:sp>
            <p:nvSpPr>
              <p:cNvPr id="71" name="Google Shape;71;p3"/>
              <p:cNvSpPr txBox="1"/>
              <p:nvPr/>
            </p:nvSpPr>
            <p:spPr>
              <a:xfrm>
                <a:off x="2236359" y="4863569"/>
                <a:ext cx="47961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rgbClr val="7F7F7F"/>
                    </a:solidFill>
                    <a:latin typeface="M PLUS 1"/>
                    <a:ea typeface="M PLUS 1"/>
                    <a:cs typeface="M PLUS 1"/>
                    <a:sym typeface="M PLUS 1"/>
                  </a:rPr>
                  <a:t>02</a:t>
                </a:r>
                <a:endParaRPr sz="1800" b="1" i="0" u="none" strike="noStrike" cap="none" dirty="0">
                  <a:solidFill>
                    <a:srgbClr val="7F7F7F"/>
                  </a:solidFill>
                  <a:latin typeface="M PLUS 1"/>
                  <a:ea typeface="M PLUS 1"/>
                  <a:cs typeface="M PLUS 1"/>
                  <a:sym typeface="M PLUS 1"/>
                </a:endParaRPr>
              </a:p>
            </p:txBody>
          </p:sp>
          <p:sp>
            <p:nvSpPr>
              <p:cNvPr id="72" name="Google Shape;72;p3"/>
              <p:cNvSpPr txBox="1"/>
              <p:nvPr/>
            </p:nvSpPr>
            <p:spPr>
              <a:xfrm>
                <a:off x="10067191" y="4863569"/>
                <a:ext cx="47961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>
                    <a:solidFill>
                      <a:srgbClr val="7F7F7F"/>
                    </a:solidFill>
                    <a:latin typeface="M PLUS 1"/>
                    <a:ea typeface="M PLUS 1"/>
                    <a:cs typeface="M PLUS 1"/>
                    <a:sym typeface="M PLUS 1"/>
                  </a:rPr>
                  <a:t>05</a:t>
                </a:r>
                <a:endParaRPr sz="1800" b="1" i="0" u="none" strike="noStrike" cap="none">
                  <a:solidFill>
                    <a:srgbClr val="7F7F7F"/>
                  </a:solidFill>
                  <a:latin typeface="M PLUS 1"/>
                  <a:ea typeface="M PLUS 1"/>
                  <a:cs typeface="M PLUS 1"/>
                  <a:sym typeface="M PLUS 1"/>
                </a:endParaRPr>
              </a:p>
            </p:txBody>
          </p:sp>
        </p:grpSp>
        <p:sp>
          <p:nvSpPr>
            <p:cNvPr id="73" name="Google Shape;73;p3"/>
            <p:cNvSpPr txBox="1"/>
            <p:nvPr/>
          </p:nvSpPr>
          <p:spPr>
            <a:xfrm>
              <a:off x="1233278" y="5435090"/>
              <a:ext cx="1894611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프로젝트</a:t>
              </a:r>
              <a:endParaRPr sz="2000" b="0" i="0" u="none" strike="noStrike" cap="none" dirty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팀 구성 및 역할</a:t>
              </a:r>
              <a:endParaRPr sz="2000" b="0" i="0" u="none" strike="noStrike" cap="none" dirty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</p:grpSp>
      <p:cxnSp>
        <p:nvCxnSpPr>
          <p:cNvPr id="74" name="Google Shape;74;p3"/>
          <p:cNvCxnSpPr/>
          <p:nvPr/>
        </p:nvCxnSpPr>
        <p:spPr>
          <a:xfrm rot="10800000">
            <a:off x="0" y="3429000"/>
            <a:ext cx="2978870" cy="0"/>
          </a:xfrm>
          <a:prstGeom prst="straightConnector1">
            <a:avLst/>
          </a:prstGeom>
          <a:noFill/>
          <a:ln w="38100" cap="flat" cmpd="sng">
            <a:solidFill>
              <a:srgbClr val="5F9DF7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5" name="Google Shape;75;p3"/>
          <p:cNvCxnSpPr/>
          <p:nvPr/>
        </p:nvCxnSpPr>
        <p:spPr>
          <a:xfrm rot="10800000">
            <a:off x="9213130" y="3429000"/>
            <a:ext cx="2978870" cy="0"/>
          </a:xfrm>
          <a:prstGeom prst="straightConnector1">
            <a:avLst/>
          </a:prstGeom>
          <a:noFill/>
          <a:ln w="38100" cap="flat" cmpd="sng">
            <a:solidFill>
              <a:srgbClr val="5F9DF7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6" name="Google Shape;7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 txBox="1"/>
          <p:nvPr/>
        </p:nvSpPr>
        <p:spPr>
          <a:xfrm>
            <a:off x="144966" y="188511"/>
            <a:ext cx="70996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M PLUS 1"/>
                <a:sym typeface="M PLUS 1"/>
              </a:rPr>
              <a:t>01</a:t>
            </a:r>
            <a:endParaRPr sz="1400" b="1" i="0" u="none" strike="noStrike" cap="none" dirty="0">
              <a:solidFill>
                <a:srgbClr val="3F3F3F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83" name="Google Shape;83;p4"/>
          <p:cNvSpPr txBox="1"/>
          <p:nvPr/>
        </p:nvSpPr>
        <p:spPr>
          <a:xfrm>
            <a:off x="854928" y="152829"/>
            <a:ext cx="223812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rgbClr val="262626"/>
                </a:solidFill>
                <a:latin typeface="+mj-ea"/>
                <a:ea typeface="+mj-ea"/>
                <a:cs typeface="M PLUS 1"/>
                <a:sym typeface="M PLUS 1"/>
              </a:rPr>
              <a:t>프로젝트 개요</a:t>
            </a:r>
            <a:endParaRPr sz="2400" b="1" i="0" u="none" strike="noStrike" cap="none" dirty="0">
              <a:solidFill>
                <a:srgbClr val="262626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84" name="Google Shape;84;p4"/>
          <p:cNvSpPr txBox="1"/>
          <p:nvPr/>
        </p:nvSpPr>
        <p:spPr>
          <a:xfrm>
            <a:off x="868375" y="575998"/>
            <a:ext cx="275063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프로젝트 주제 및 선정 배경</a:t>
            </a:r>
            <a:endParaRPr sz="1600" b="0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pic>
        <p:nvPicPr>
          <p:cNvPr id="85" name="Google Shape;8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4"/>
          <p:cNvSpPr txBox="1"/>
          <p:nvPr/>
        </p:nvSpPr>
        <p:spPr>
          <a:xfrm>
            <a:off x="780542" y="3116610"/>
            <a:ext cx="50649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 smtClean="0">
                <a:solidFill>
                  <a:schemeClr val="dk1"/>
                </a:solidFill>
                <a:latin typeface="+mj-ea"/>
                <a:ea typeface="+mj-ea"/>
                <a:cs typeface="M PLUS 1"/>
                <a:sym typeface="M PLUS 1"/>
              </a:rPr>
              <a:t>우리가 </a:t>
            </a:r>
            <a:r>
              <a:rPr lang="ko-KR" altLang="en-US" sz="2000" dirty="0" smtClean="0">
                <a:solidFill>
                  <a:schemeClr val="dk1"/>
                </a:solidFill>
                <a:latin typeface="+mj-ea"/>
                <a:ea typeface="+mj-ea"/>
                <a:cs typeface="M PLUS 1"/>
                <a:sym typeface="M PLUS 1"/>
              </a:rPr>
              <a:t>사</a:t>
            </a:r>
            <a:r>
              <a:rPr lang="ko-KR" sz="2000" b="0" i="0" u="none" strike="noStrike" cap="none" dirty="0" smtClean="0">
                <a:solidFill>
                  <a:schemeClr val="dk1"/>
                </a:solidFill>
                <a:latin typeface="+mj-ea"/>
                <a:ea typeface="+mj-ea"/>
                <a:cs typeface="M PLUS 1"/>
                <a:sym typeface="M PLUS 1"/>
              </a:rPr>
              <a:t>용</a:t>
            </a:r>
            <a:r>
              <a:rPr lang="ko-KR" altLang="en-US" sz="2000" b="0" i="0" u="none" strike="noStrike" cap="none" dirty="0" smtClean="0">
                <a:solidFill>
                  <a:schemeClr val="dk1"/>
                </a:solidFill>
                <a:latin typeface="+mj-ea"/>
                <a:ea typeface="+mj-ea"/>
                <a:cs typeface="M PLUS 1"/>
                <a:sym typeface="M PLUS 1"/>
              </a:rPr>
              <a:t>하고 싶은 웹</a:t>
            </a:r>
            <a:r>
              <a:rPr lang="ko-KR" sz="2000" b="0" i="0" u="none" strike="noStrike" cap="none" dirty="0" smtClean="0">
                <a:solidFill>
                  <a:schemeClr val="dk1"/>
                </a:solidFill>
                <a:latin typeface="+mj-ea"/>
                <a:ea typeface="+mj-ea"/>
                <a:cs typeface="M PLUS 1"/>
                <a:sym typeface="M PLUS 1"/>
              </a:rPr>
              <a:t>사이트를 </a:t>
            </a:r>
            <a:r>
              <a:rPr lang="ko-KR" sz="20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M PLUS 1"/>
                <a:sym typeface="M PLUS 1"/>
              </a:rPr>
              <a:t>만들어보자!</a:t>
            </a:r>
            <a:endParaRPr sz="2000" b="0" i="0" u="none" strike="noStrike" cap="none" dirty="0">
              <a:solidFill>
                <a:schemeClr val="dk1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2" name="모서리가 둥근 사각형 설명선 1"/>
          <p:cNvSpPr/>
          <p:nvPr/>
        </p:nvSpPr>
        <p:spPr>
          <a:xfrm>
            <a:off x="6822991" y="1973911"/>
            <a:ext cx="4166483" cy="2910177"/>
          </a:xfrm>
          <a:prstGeom prst="wedgeRoundRectCallout">
            <a:avLst>
              <a:gd name="adj1" fmla="val -75032"/>
              <a:gd name="adj2" fmla="val 751"/>
              <a:gd name="adj3" fmla="val 16667"/>
            </a:avLst>
          </a:prstGeom>
          <a:solidFill>
            <a:srgbClr val="5F9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lvl="0">
              <a:lnSpc>
                <a:spcPct val="150000"/>
              </a:lnSpc>
              <a:buSzPts val="1800"/>
            </a:pPr>
            <a:r>
              <a:rPr lang="ko-KR" altLang="en-US" dirty="0">
                <a:solidFill>
                  <a:schemeClr val="bg1"/>
                </a:solidFill>
                <a:latin typeface="+mn-ea"/>
                <a:cs typeface="M PLUS 1"/>
                <a:sym typeface="M PLUS 1"/>
              </a:rPr>
              <a:t>자주 방문하고 싶고 이용하고 싶은 사이트를 스스로 만들어보기 위해 컨셉을 구축하기 시작함</a:t>
            </a:r>
          </a:p>
          <a:p>
            <a:pPr marL="180000" lvl="0">
              <a:lnSpc>
                <a:spcPct val="150000"/>
              </a:lnSpc>
              <a:buSzPts val="1800"/>
            </a:pPr>
            <a:r>
              <a:rPr lang="ko-KR" altLang="en-US" dirty="0">
                <a:solidFill>
                  <a:schemeClr val="bg1"/>
                </a:solidFill>
                <a:latin typeface="+mn-ea"/>
                <a:cs typeface="M PLUS 1"/>
                <a:sym typeface="M PLUS 1"/>
              </a:rPr>
              <a:t>‘</a:t>
            </a:r>
            <a:r>
              <a:rPr lang="ko-KR" altLang="en-US" dirty="0" err="1">
                <a:solidFill>
                  <a:schemeClr val="bg1"/>
                </a:solidFill>
                <a:latin typeface="+mn-ea"/>
                <a:cs typeface="M PLUS 1"/>
                <a:sym typeface="M PLUS 1"/>
              </a:rPr>
              <a:t>푸드파이터’의</a:t>
            </a:r>
            <a:r>
              <a:rPr lang="ko-KR" altLang="en-US" dirty="0">
                <a:solidFill>
                  <a:schemeClr val="bg1"/>
                </a:solidFill>
                <a:latin typeface="+mn-ea"/>
                <a:cs typeface="M PLUS 1"/>
                <a:sym typeface="M PLUS 1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+mn-ea"/>
                <a:cs typeface="M PLUS 1"/>
                <a:sym typeface="M PLUS 1"/>
              </a:rPr>
              <a:t>줄임말</a:t>
            </a:r>
            <a:r>
              <a:rPr lang="ko-KR" altLang="en-US" dirty="0">
                <a:solidFill>
                  <a:schemeClr val="bg1"/>
                </a:solidFill>
                <a:latin typeface="+mn-ea"/>
                <a:cs typeface="M PLUS 1"/>
                <a:sym typeface="M PLUS 1"/>
              </a:rPr>
              <a:t> ‘</a:t>
            </a:r>
            <a:r>
              <a:rPr lang="ko-KR" altLang="en-US" dirty="0" err="1">
                <a:solidFill>
                  <a:schemeClr val="bg1"/>
                </a:solidFill>
                <a:latin typeface="+mn-ea"/>
                <a:cs typeface="M PLUS 1"/>
                <a:sym typeface="M PLUS 1"/>
              </a:rPr>
              <a:t>푸파</a:t>
            </a:r>
            <a:r>
              <a:rPr lang="ko-KR" altLang="en-US" dirty="0">
                <a:solidFill>
                  <a:schemeClr val="bg1"/>
                </a:solidFill>
                <a:latin typeface="+mn-ea"/>
                <a:cs typeface="M PLUS 1"/>
                <a:sym typeface="M PLUS 1"/>
              </a:rPr>
              <a:t>’ 탄생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  <a:cs typeface="M PLUS 1"/>
                <a:sym typeface="M PLUS 1"/>
              </a:rPr>
              <a:t>!</a:t>
            </a:r>
          </a:p>
          <a:p>
            <a:pPr marL="180000" lvl="0">
              <a:lnSpc>
                <a:spcPct val="150000"/>
              </a:lnSpc>
              <a:buSzPts val="1800"/>
            </a:pPr>
            <a:endParaRPr lang="en-US" altLang="ko-KR" dirty="0">
              <a:solidFill>
                <a:schemeClr val="bg1"/>
              </a:solidFill>
              <a:latin typeface="+mn-ea"/>
              <a:sym typeface="M PLUS 1"/>
            </a:endParaRPr>
          </a:p>
          <a:p>
            <a:pPr marL="180000" lvl="0">
              <a:lnSpc>
                <a:spcPct val="150000"/>
              </a:lnSpc>
              <a:buSzPts val="1800"/>
            </a:pPr>
            <a:r>
              <a:rPr lang="ko-KR" altLang="en-US" dirty="0" smtClean="0">
                <a:solidFill>
                  <a:schemeClr val="bg1"/>
                </a:solidFill>
                <a:latin typeface="+mn-ea"/>
                <a:sym typeface="M PLUS 1"/>
              </a:rPr>
              <a:t>자바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  <a:sym typeface="M PLUS 1"/>
              </a:rPr>
              <a:t>, </a:t>
            </a:r>
            <a:r>
              <a:rPr lang="ko-KR" altLang="en-US" dirty="0" err="1" smtClean="0">
                <a:solidFill>
                  <a:schemeClr val="bg1"/>
                </a:solidFill>
                <a:latin typeface="+mn-ea"/>
                <a:sym typeface="M PLUS 1"/>
              </a:rPr>
              <a:t>스프링부트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  <a:sym typeface="M PLUS 1"/>
              </a:rPr>
              <a:t>, jQuery, JavaScript, AWS,</a:t>
            </a:r>
          </a:p>
          <a:p>
            <a:pPr marL="180000" lvl="0">
              <a:lnSpc>
                <a:spcPct val="150000"/>
              </a:lnSpc>
              <a:buSzPts val="1800"/>
            </a:pPr>
            <a:r>
              <a:rPr lang="en-US" altLang="ko-KR" dirty="0" err="1" smtClean="0">
                <a:solidFill>
                  <a:schemeClr val="bg1"/>
                </a:solidFill>
                <a:latin typeface="+mn-ea"/>
                <a:sym typeface="M PLUS 1"/>
              </a:rPr>
              <a:t>MariaDB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  <a:sym typeface="M PLUS 1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+mn-ea"/>
                <a:sym typeface="M PLUS 1"/>
              </a:rPr>
              <a:t>외부 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  <a:sym typeface="M PLUS 1"/>
              </a:rPr>
              <a:t>Library, API </a:t>
            </a:r>
            <a:r>
              <a:rPr lang="ko-KR" altLang="en-US" dirty="0" smtClean="0">
                <a:solidFill>
                  <a:schemeClr val="bg1"/>
                </a:solidFill>
                <a:latin typeface="+mn-ea"/>
                <a:sym typeface="M PLUS 1"/>
              </a:rPr>
              <a:t>등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  <a:sym typeface="M PLUS 1"/>
              </a:rPr>
              <a:t>…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0562" y="3671758"/>
            <a:ext cx="47548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n-ea"/>
                <a:ea typeface="+mn-ea"/>
              </a:rPr>
              <a:t>프로젝트 목적 </a:t>
            </a:r>
            <a:r>
              <a:rPr lang="en-US" altLang="ko-KR" dirty="0" smtClean="0">
                <a:latin typeface="+mn-ea"/>
                <a:ea typeface="+mn-ea"/>
              </a:rPr>
              <a:t>:</a:t>
            </a:r>
          </a:p>
          <a:p>
            <a:r>
              <a:rPr lang="ko-KR" altLang="en-US" dirty="0" smtClean="0">
                <a:latin typeface="+mn-ea"/>
                <a:ea typeface="+mn-ea"/>
              </a:rPr>
              <a:t>기존 학습했던 내용을 새로운 환경에 적용해보고</a:t>
            </a:r>
            <a:endParaRPr lang="en-US" altLang="ko-KR" dirty="0" smtClean="0">
              <a:latin typeface="+mn-ea"/>
              <a:ea typeface="+mn-ea"/>
            </a:endParaRPr>
          </a:p>
          <a:p>
            <a:r>
              <a:rPr lang="ko-KR" altLang="en-US" dirty="0" smtClean="0">
                <a:latin typeface="+mn-ea"/>
                <a:ea typeface="+mn-ea"/>
              </a:rPr>
              <a:t>새로운 소스 적용 시도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/>
          <p:cNvSpPr txBox="1"/>
          <p:nvPr/>
        </p:nvSpPr>
        <p:spPr>
          <a:xfrm>
            <a:off x="5622152" y="1618474"/>
            <a:ext cx="94769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ko-KR" sz="4800" b="1" i="0" u="none" strike="noStrike" cap="none" dirty="0">
                <a:solidFill>
                  <a:srgbClr val="1746A2"/>
                </a:solidFill>
                <a:latin typeface="+mj-ea"/>
                <a:ea typeface="+mj-ea"/>
                <a:cs typeface="M PLUS 1"/>
                <a:sym typeface="M PLUS 1"/>
              </a:rPr>
              <a:t>02</a:t>
            </a:r>
            <a:endParaRPr sz="4800" b="1" i="0" u="none" strike="noStrike" cap="none" dirty="0">
              <a:solidFill>
                <a:srgbClr val="1746A2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96" name="Google Shape;96;p5"/>
          <p:cNvSpPr txBox="1"/>
          <p:nvPr/>
        </p:nvSpPr>
        <p:spPr>
          <a:xfrm>
            <a:off x="3524625" y="2534963"/>
            <a:ext cx="5142755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ko-KR" sz="6000" b="1" i="0" u="none" strike="noStrike" cap="none" dirty="0">
                <a:solidFill>
                  <a:srgbClr val="1746A2"/>
                </a:solidFill>
                <a:latin typeface="+mj-ea"/>
                <a:ea typeface="+mj-ea"/>
                <a:cs typeface="M PLUS 1"/>
                <a:sym typeface="M PLUS 1"/>
              </a:rPr>
              <a:t>프로젝트</a:t>
            </a:r>
            <a:endParaRPr sz="6000" b="1" i="0" u="none" strike="noStrike" cap="none" dirty="0">
              <a:solidFill>
                <a:srgbClr val="1746A2"/>
              </a:solidFill>
              <a:latin typeface="+mj-ea"/>
              <a:ea typeface="+mj-ea"/>
              <a:cs typeface="M PLUS 1"/>
              <a:sym typeface="M PLUS 1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ko-KR" sz="6000" b="1" i="0" u="none" strike="noStrike" cap="none" dirty="0">
                <a:solidFill>
                  <a:srgbClr val="1746A2"/>
                </a:solidFill>
                <a:latin typeface="+mj-ea"/>
                <a:ea typeface="+mj-ea"/>
                <a:cs typeface="M PLUS 1"/>
                <a:sym typeface="M PLUS 1"/>
              </a:rPr>
              <a:t>팀 구성 및 역할</a:t>
            </a:r>
            <a:endParaRPr sz="6000" b="1" i="0" u="none" strike="noStrike" cap="none" dirty="0">
              <a:solidFill>
                <a:srgbClr val="1746A2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397128" y="4863569"/>
            <a:ext cx="9397744" cy="1279367"/>
            <a:chOff x="1617378" y="4863569"/>
            <a:chExt cx="9397744" cy="1279367"/>
          </a:xfrm>
        </p:grpSpPr>
        <p:sp>
          <p:nvSpPr>
            <p:cNvPr id="97" name="Google Shape;97;p5"/>
            <p:cNvSpPr txBox="1"/>
            <p:nvPr/>
          </p:nvSpPr>
          <p:spPr>
            <a:xfrm>
              <a:off x="3773230" y="5435090"/>
              <a:ext cx="2035262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프로젝트 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수행 절차 및 방법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</p:txBody>
        </p:sp>
        <p:sp>
          <p:nvSpPr>
            <p:cNvPr id="98" name="Google Shape;98;p5"/>
            <p:cNvSpPr txBox="1"/>
            <p:nvPr/>
          </p:nvSpPr>
          <p:spPr>
            <a:xfrm>
              <a:off x="6764593" y="5435090"/>
              <a:ext cx="1273089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프로젝트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수행 결과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</p:txBody>
        </p:sp>
        <p:sp>
          <p:nvSpPr>
            <p:cNvPr id="99" name="Google Shape;99;p5"/>
            <p:cNvSpPr txBox="1"/>
            <p:nvPr/>
          </p:nvSpPr>
          <p:spPr>
            <a:xfrm>
              <a:off x="9007710" y="5435090"/>
              <a:ext cx="2007412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자체 평가 의견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</p:txBody>
        </p:sp>
        <p:grpSp>
          <p:nvGrpSpPr>
            <p:cNvPr id="100" name="Google Shape;100;p5"/>
            <p:cNvGrpSpPr/>
            <p:nvPr/>
          </p:nvGrpSpPr>
          <p:grpSpPr>
            <a:xfrm>
              <a:off x="1940775" y="4863569"/>
              <a:ext cx="8310450" cy="369332"/>
              <a:chOff x="2236359" y="4863569"/>
              <a:chExt cx="8310450" cy="369332"/>
            </a:xfrm>
          </p:grpSpPr>
          <p:sp>
            <p:nvSpPr>
              <p:cNvPr id="101" name="Google Shape;101;p5"/>
              <p:cNvSpPr txBox="1"/>
              <p:nvPr/>
            </p:nvSpPr>
            <p:spPr>
              <a:xfrm>
                <a:off x="4846636" y="4863569"/>
                <a:ext cx="47961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>
                    <a:solidFill>
                      <a:srgbClr val="7F7F7F"/>
                    </a:solidFill>
                    <a:latin typeface="+mn-ea"/>
                    <a:ea typeface="+mn-ea"/>
                    <a:cs typeface="M PLUS 1"/>
                    <a:sym typeface="M PLUS 1"/>
                  </a:rPr>
                  <a:t>03</a:t>
                </a:r>
                <a:endParaRPr sz="1800" b="1" i="0" u="none" strike="noStrike" cap="none">
                  <a:solidFill>
                    <a:srgbClr val="7F7F7F"/>
                  </a:solidFill>
                  <a:latin typeface="+mn-ea"/>
                  <a:ea typeface="+mn-ea"/>
                  <a:cs typeface="M PLUS 1"/>
                  <a:sym typeface="M PLUS 1"/>
                </a:endParaRPr>
              </a:p>
            </p:txBody>
          </p:sp>
          <p:sp>
            <p:nvSpPr>
              <p:cNvPr id="102" name="Google Shape;102;p5"/>
              <p:cNvSpPr txBox="1"/>
              <p:nvPr/>
            </p:nvSpPr>
            <p:spPr>
              <a:xfrm>
                <a:off x="7456913" y="4863569"/>
                <a:ext cx="47961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>
                    <a:solidFill>
                      <a:srgbClr val="7F7F7F"/>
                    </a:solidFill>
                    <a:latin typeface="+mn-ea"/>
                    <a:ea typeface="+mn-ea"/>
                    <a:cs typeface="M PLUS 1"/>
                    <a:sym typeface="M PLUS 1"/>
                  </a:rPr>
                  <a:t>04</a:t>
                </a:r>
                <a:endParaRPr sz="1800" b="1" i="0" u="none" strike="noStrike" cap="none">
                  <a:solidFill>
                    <a:srgbClr val="7F7F7F"/>
                  </a:solidFill>
                  <a:latin typeface="+mn-ea"/>
                  <a:ea typeface="+mn-ea"/>
                  <a:cs typeface="M PLUS 1"/>
                  <a:sym typeface="M PLUS 1"/>
                </a:endParaRPr>
              </a:p>
            </p:txBody>
          </p:sp>
          <p:sp>
            <p:nvSpPr>
              <p:cNvPr id="103" name="Google Shape;103;p5"/>
              <p:cNvSpPr txBox="1"/>
              <p:nvPr/>
            </p:nvSpPr>
            <p:spPr>
              <a:xfrm>
                <a:off x="2236359" y="4863569"/>
                <a:ext cx="479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rgbClr val="7F7F7F"/>
                    </a:solidFill>
                    <a:latin typeface="+mn-ea"/>
                    <a:ea typeface="+mn-ea"/>
                    <a:cs typeface="M PLUS 1"/>
                    <a:sym typeface="M PLUS 1"/>
                  </a:rPr>
                  <a:t>01</a:t>
                </a:r>
                <a:endParaRPr sz="1800" b="1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cs typeface="M PLUS 1"/>
                  <a:sym typeface="M PLUS 1"/>
                </a:endParaRPr>
              </a:p>
            </p:txBody>
          </p:sp>
          <p:sp>
            <p:nvSpPr>
              <p:cNvPr id="104" name="Google Shape;104;p5"/>
              <p:cNvSpPr txBox="1"/>
              <p:nvPr/>
            </p:nvSpPr>
            <p:spPr>
              <a:xfrm>
                <a:off x="10067191" y="4863569"/>
                <a:ext cx="47961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>
                    <a:solidFill>
                      <a:srgbClr val="7F7F7F"/>
                    </a:solidFill>
                    <a:latin typeface="+mn-ea"/>
                    <a:ea typeface="+mn-ea"/>
                    <a:cs typeface="M PLUS 1"/>
                    <a:sym typeface="M PLUS 1"/>
                  </a:rPr>
                  <a:t>05</a:t>
                </a:r>
                <a:endParaRPr sz="1800" b="1" i="0" u="none" strike="noStrike" cap="none">
                  <a:solidFill>
                    <a:srgbClr val="7F7F7F"/>
                  </a:solidFill>
                  <a:latin typeface="+mn-ea"/>
                  <a:ea typeface="+mn-ea"/>
                  <a:cs typeface="M PLUS 1"/>
                  <a:sym typeface="M PLUS 1"/>
                </a:endParaRPr>
              </a:p>
            </p:txBody>
          </p:sp>
        </p:grpSp>
        <p:sp>
          <p:nvSpPr>
            <p:cNvPr id="105" name="Google Shape;105;p5"/>
            <p:cNvSpPr txBox="1"/>
            <p:nvPr/>
          </p:nvSpPr>
          <p:spPr>
            <a:xfrm>
              <a:off x="1617378" y="5435090"/>
              <a:ext cx="1126412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프로젝트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개요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</p:txBody>
        </p:sp>
      </p:grpSp>
      <p:pic>
        <p:nvPicPr>
          <p:cNvPr id="106" name="Google Shape;10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5"/>
          <p:cNvCxnSpPr/>
          <p:nvPr/>
        </p:nvCxnSpPr>
        <p:spPr>
          <a:xfrm rot="10800000">
            <a:off x="0" y="3429000"/>
            <a:ext cx="2978870" cy="0"/>
          </a:xfrm>
          <a:prstGeom prst="straightConnector1">
            <a:avLst/>
          </a:prstGeom>
          <a:noFill/>
          <a:ln w="38100" cap="flat" cmpd="sng">
            <a:solidFill>
              <a:srgbClr val="5F9DF7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8" name="Google Shape;108;p5"/>
          <p:cNvCxnSpPr/>
          <p:nvPr/>
        </p:nvCxnSpPr>
        <p:spPr>
          <a:xfrm rot="10800000">
            <a:off x="9213130" y="3429000"/>
            <a:ext cx="2978870" cy="0"/>
          </a:xfrm>
          <a:prstGeom prst="straightConnector1">
            <a:avLst/>
          </a:prstGeom>
          <a:noFill/>
          <a:ln w="38100" cap="flat" cmpd="sng">
            <a:solidFill>
              <a:srgbClr val="5F9DF7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9" name="Google Shape;10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4" name="Google Shape;114;p6"/>
          <p:cNvGraphicFramePr/>
          <p:nvPr>
            <p:extLst>
              <p:ext uri="{D42A27DB-BD31-4B8C-83A1-F6EECF244321}">
                <p14:modId xmlns:p14="http://schemas.microsoft.com/office/powerpoint/2010/main" val="2749640360"/>
              </p:ext>
            </p:extLst>
          </p:nvPr>
        </p:nvGraphicFramePr>
        <p:xfrm>
          <a:off x="854928" y="1519580"/>
          <a:ext cx="10568575" cy="4464125"/>
        </p:xfrm>
        <a:graphic>
          <a:graphicData uri="http://schemas.openxmlformats.org/drawingml/2006/table">
            <a:tbl>
              <a:tblPr firstRow="1" bandRow="1">
                <a:noFill/>
                <a:tableStyleId>{1A55F908-77A6-4977-8CBD-17C3242C2888}</a:tableStyleId>
              </a:tblPr>
              <a:tblGrid>
                <a:gridCol w="160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31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7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-KR" sz="24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멤버</a:t>
                      </a:r>
                      <a:endParaRPr sz="24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7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-KR" sz="24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역할</a:t>
                      </a:r>
                      <a:endParaRPr sz="24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7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-KR" sz="24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맡은 파트</a:t>
                      </a:r>
                      <a:endParaRPr sz="24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7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7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-KR" sz="24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박기태</a:t>
                      </a:r>
                      <a:endParaRPr sz="24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-KR" sz="24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팀원</a:t>
                      </a:r>
                      <a:endParaRPr sz="24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페이지디자인&gt;   메인, 주문서 작성</a:t>
                      </a:r>
                      <a:endParaRPr sz="2000" u="none" strike="noStrike" cap="none" dirty="0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 dirty="0" err="1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기능구현</a:t>
                      </a:r>
                      <a:r>
                        <a:rPr lang="ko-KR" sz="20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&gt;   상품등록, 주문서 작성, </a:t>
                      </a:r>
                      <a:r>
                        <a:rPr lang="ko-KR" sz="2000" u="none" strike="noStrike" cap="none" dirty="0" err="1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배송지</a:t>
                      </a:r>
                      <a:r>
                        <a:rPr lang="ko-KR" sz="20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 등록</a:t>
                      </a:r>
                      <a:endParaRPr sz="2000" u="none" strike="noStrike" cap="none" dirty="0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7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-KR" sz="24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정도현</a:t>
                      </a:r>
                      <a:endParaRPr sz="24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-KR" sz="24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팀원</a:t>
                      </a:r>
                      <a:endParaRPr sz="24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페이지디자인&gt;   관리자 페이지, 장바구니</a:t>
                      </a:r>
                      <a:endParaRPr sz="2000" u="none" strike="noStrike" cap="none" dirty="0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 dirty="0" err="1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기능구현</a:t>
                      </a:r>
                      <a:r>
                        <a:rPr lang="ko-KR" sz="20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&gt;   </a:t>
                      </a:r>
                      <a:r>
                        <a:rPr lang="ko-KR" sz="2000" u="none" strike="noStrike" cap="none" dirty="0" err="1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entity</a:t>
                      </a:r>
                      <a:r>
                        <a:rPr lang="ko-KR" sz="20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 연결, 상품 카테고리, </a:t>
                      </a:r>
                      <a:r>
                        <a:rPr lang="ko-KR" sz="2000" u="none" strike="noStrike" cap="none" dirty="0" smtClean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리스트,</a:t>
                      </a:r>
                      <a:r>
                        <a:rPr lang="en-US" altLang="ko-KR" sz="2000" u="none" strike="noStrike" cap="none" dirty="0" smtClean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 </a:t>
                      </a:r>
                      <a:r>
                        <a:rPr lang="ko-KR" altLang="en-US" sz="2000" u="none" strike="noStrike" cap="none" dirty="0" smtClean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등록</a:t>
                      </a:r>
                      <a:r>
                        <a:rPr lang="en-US" altLang="ko-KR" sz="2000" u="none" strike="noStrike" cap="none" dirty="0" smtClean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, </a:t>
                      </a:r>
                      <a:r>
                        <a:rPr lang="ko-KR" altLang="en-US" sz="2000" u="none" strike="noStrike" cap="none" dirty="0" smtClean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수정</a:t>
                      </a:r>
                      <a:r>
                        <a:rPr lang="en-US" altLang="ko-KR" sz="2000" u="none" strike="noStrike" cap="none" dirty="0" smtClean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, </a:t>
                      </a:r>
                      <a:r>
                        <a:rPr lang="ko-KR" altLang="en-US" sz="2000" u="none" strike="noStrike" cap="none" dirty="0" smtClean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삭제</a:t>
                      </a:r>
                      <a:r>
                        <a:rPr lang="en-US" altLang="ko-KR" sz="2000" u="none" strike="noStrike" cap="none" dirty="0" smtClean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,</a:t>
                      </a:r>
                      <a:r>
                        <a:rPr lang="ko-KR" sz="2000" u="none" strike="noStrike" cap="none" dirty="0" smtClean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 </a:t>
                      </a:r>
                      <a:r>
                        <a:rPr lang="ko-KR" sz="20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상세페이지 연결</a:t>
                      </a:r>
                      <a:endParaRPr sz="2000" u="none" strike="noStrike" cap="none" dirty="0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7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-KR" sz="24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최광진</a:t>
                      </a:r>
                      <a:endParaRPr sz="24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-KR" sz="24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팀원</a:t>
                      </a:r>
                      <a:endParaRPr sz="24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페이지디자인&gt;   로그인, 회원가입, 상품등록</a:t>
                      </a:r>
                      <a:endParaRPr sz="20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기능구현&gt;   로그인, 회원가입, 장바구니 담기, security</a:t>
                      </a:r>
                      <a:endParaRPr sz="20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7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-KR" sz="2400" u="none" strike="noStrike" cap="none" dirty="0" err="1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김한아</a:t>
                      </a:r>
                      <a:endParaRPr sz="2400" u="none" strike="noStrike" cap="none" dirty="0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-KR" sz="24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팀장</a:t>
                      </a:r>
                      <a:endParaRPr sz="24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페이지디자인&gt;   헤더, </a:t>
                      </a:r>
                      <a:r>
                        <a:rPr lang="ko-KR" sz="2000" u="none" strike="noStrike" cap="none" dirty="0" err="1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푸터</a:t>
                      </a:r>
                      <a:r>
                        <a:rPr lang="ko-KR" sz="20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, 상품 상세페이지</a:t>
                      </a:r>
                      <a:endParaRPr sz="2000" u="none" strike="noStrike" cap="none" dirty="0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 dirty="0" err="1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기능구현</a:t>
                      </a:r>
                      <a:r>
                        <a:rPr lang="ko-KR" sz="20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&gt;   자주하는 질문, 일대일 </a:t>
                      </a:r>
                      <a:r>
                        <a:rPr lang="ko-KR" sz="2000" u="none" strike="noStrike" cap="none" dirty="0" smtClean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게시판</a:t>
                      </a:r>
                      <a:r>
                        <a:rPr lang="en-US" altLang="ko-KR" sz="2000" u="none" strike="noStrike" cap="none" dirty="0" smtClean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, </a:t>
                      </a:r>
                      <a:r>
                        <a:rPr lang="ko-KR" altLang="en-US" sz="2000" u="none" strike="noStrike" cap="none" dirty="0" err="1" smtClean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챗봇</a:t>
                      </a:r>
                      <a:endParaRPr sz="2000" u="none" strike="noStrike" cap="none" dirty="0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 dirty="0" err="1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팀프로젝트</a:t>
                      </a:r>
                      <a:r>
                        <a:rPr lang="ko-KR" sz="20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 진행 케어, </a:t>
                      </a:r>
                      <a:r>
                        <a:rPr lang="ko-KR" sz="2000" u="none" strike="noStrike" cap="none" dirty="0" err="1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ppt</a:t>
                      </a:r>
                      <a:r>
                        <a:rPr lang="ko-KR" sz="20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 작성</a:t>
                      </a:r>
                      <a:endParaRPr sz="2000" u="none" strike="noStrike" cap="none" dirty="0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5" name="Google Shape;115;p6"/>
          <p:cNvSpPr txBox="1"/>
          <p:nvPr/>
        </p:nvSpPr>
        <p:spPr>
          <a:xfrm>
            <a:off x="144965" y="188511"/>
            <a:ext cx="54679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SzPts val="1400"/>
              <a:buNone/>
              <a:defRPr b="1">
                <a:solidFill>
                  <a:srgbClr val="3F3F3F"/>
                </a:solidFill>
                <a:latin typeface="+mj-ea"/>
                <a:ea typeface="+mj-ea"/>
                <a:cs typeface="M PLUS 1"/>
              </a:defRPr>
            </a:lvl1pPr>
          </a:lstStyle>
          <a:p>
            <a:r>
              <a:rPr lang="ko-KR" dirty="0">
                <a:sym typeface="M PLUS 1"/>
              </a:rPr>
              <a:t>02</a:t>
            </a:r>
            <a:endParaRPr dirty="0">
              <a:sym typeface="M PLUS 1"/>
            </a:endParaRPr>
          </a:p>
        </p:txBody>
      </p:sp>
      <p:sp>
        <p:nvSpPr>
          <p:cNvPr id="116" name="Google Shape;116;p6"/>
          <p:cNvSpPr txBox="1"/>
          <p:nvPr/>
        </p:nvSpPr>
        <p:spPr>
          <a:xfrm>
            <a:off x="854928" y="152829"/>
            <a:ext cx="334336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rgbClr val="262626"/>
                </a:solidFill>
                <a:latin typeface="+mn-ea"/>
                <a:ea typeface="+mn-ea"/>
                <a:cs typeface="M PLUS 1"/>
                <a:sym typeface="M PLUS 1"/>
              </a:rPr>
              <a:t>프로젝트 팀 구성 및 역할</a:t>
            </a:r>
            <a:endParaRPr sz="2400" b="1" i="0" u="none" strike="noStrike" cap="none" dirty="0">
              <a:solidFill>
                <a:srgbClr val="262626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117" name="Google Shape;117;p6"/>
          <p:cNvSpPr txBox="1"/>
          <p:nvPr/>
        </p:nvSpPr>
        <p:spPr>
          <a:xfrm>
            <a:off x="868375" y="575998"/>
            <a:ext cx="275063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구성원 및 파트 소개</a:t>
            </a:r>
            <a:endParaRPr sz="1600" b="0" i="0" u="none" strike="noStrike" cap="none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pic>
        <p:nvPicPr>
          <p:cNvPr id="118" name="Google Shape;11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"/>
          <p:cNvSpPr txBox="1"/>
          <p:nvPr/>
        </p:nvSpPr>
        <p:spPr>
          <a:xfrm>
            <a:off x="5622152" y="1618474"/>
            <a:ext cx="94769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ko-KR" sz="4800" b="1" i="0" u="none" strike="noStrike" cap="none" dirty="0">
                <a:solidFill>
                  <a:srgbClr val="1746A2"/>
                </a:solidFill>
                <a:latin typeface="+mj-ea"/>
                <a:ea typeface="+mj-ea"/>
                <a:cs typeface="M PLUS 1"/>
                <a:sym typeface="M PLUS 1"/>
              </a:rPr>
              <a:t>03</a:t>
            </a:r>
            <a:endParaRPr sz="4800" b="1" i="0" u="none" strike="noStrike" cap="none" dirty="0">
              <a:solidFill>
                <a:srgbClr val="1746A2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125" name="Google Shape;125;p7"/>
          <p:cNvSpPr txBox="1"/>
          <p:nvPr/>
        </p:nvSpPr>
        <p:spPr>
          <a:xfrm>
            <a:off x="3159945" y="2534963"/>
            <a:ext cx="5872120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ko-KR" sz="6000" b="1" i="0" u="none" strike="noStrike" cap="none" dirty="0">
                <a:solidFill>
                  <a:srgbClr val="1746A2"/>
                </a:solidFill>
                <a:latin typeface="+mj-ea"/>
                <a:ea typeface="+mj-ea"/>
                <a:cs typeface="M PLUS 1"/>
                <a:sym typeface="M PLUS 1"/>
              </a:rPr>
              <a:t>프로젝트</a:t>
            </a:r>
            <a:endParaRPr sz="6000" b="1" i="0" u="none" strike="noStrike" cap="none" dirty="0">
              <a:solidFill>
                <a:srgbClr val="1746A2"/>
              </a:solidFill>
              <a:latin typeface="+mj-ea"/>
              <a:ea typeface="+mj-ea"/>
              <a:cs typeface="M PLUS 1"/>
              <a:sym typeface="M PLUS 1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ko-KR" sz="6000" b="1" i="0" u="none" strike="noStrike" cap="none" dirty="0">
                <a:solidFill>
                  <a:srgbClr val="1746A2"/>
                </a:solidFill>
                <a:latin typeface="+mj-ea"/>
                <a:ea typeface="+mj-ea"/>
                <a:cs typeface="M PLUS 1"/>
                <a:sym typeface="M PLUS 1"/>
              </a:rPr>
              <a:t>수행 절차 및 방법</a:t>
            </a:r>
            <a:endParaRPr sz="6000" b="1" i="0" u="none" strike="noStrike" cap="none" dirty="0">
              <a:solidFill>
                <a:srgbClr val="1746A2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380390" y="4863569"/>
            <a:ext cx="9431221" cy="1279367"/>
            <a:chOff x="1518869" y="4863569"/>
            <a:chExt cx="9431221" cy="1279367"/>
          </a:xfrm>
        </p:grpSpPr>
        <p:sp>
          <p:nvSpPr>
            <p:cNvPr id="126" name="Google Shape;126;p7"/>
            <p:cNvSpPr txBox="1"/>
            <p:nvPr/>
          </p:nvSpPr>
          <p:spPr>
            <a:xfrm>
              <a:off x="3810706" y="5435090"/>
              <a:ext cx="1960309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프로젝트 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팀 구성 및 역할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</p:txBody>
        </p:sp>
        <p:sp>
          <p:nvSpPr>
            <p:cNvPr id="127" name="Google Shape;127;p7"/>
            <p:cNvSpPr txBox="1"/>
            <p:nvPr/>
          </p:nvSpPr>
          <p:spPr>
            <a:xfrm>
              <a:off x="6723029" y="5435090"/>
              <a:ext cx="1356217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프로젝트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수행 결과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</p:txBody>
        </p:sp>
        <p:sp>
          <p:nvSpPr>
            <p:cNvPr id="128" name="Google Shape;128;p7"/>
            <p:cNvSpPr txBox="1"/>
            <p:nvPr/>
          </p:nvSpPr>
          <p:spPr>
            <a:xfrm>
              <a:off x="9072742" y="5435090"/>
              <a:ext cx="1877348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자체 평가 의견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</p:txBody>
        </p:sp>
        <p:grpSp>
          <p:nvGrpSpPr>
            <p:cNvPr id="129" name="Google Shape;129;p7"/>
            <p:cNvGrpSpPr/>
            <p:nvPr/>
          </p:nvGrpSpPr>
          <p:grpSpPr>
            <a:xfrm>
              <a:off x="1940775" y="4863569"/>
              <a:ext cx="8310450" cy="369332"/>
              <a:chOff x="2236359" y="4863569"/>
              <a:chExt cx="8310450" cy="369332"/>
            </a:xfrm>
          </p:grpSpPr>
          <p:sp>
            <p:nvSpPr>
              <p:cNvPr id="130" name="Google Shape;130;p7"/>
              <p:cNvSpPr txBox="1"/>
              <p:nvPr/>
            </p:nvSpPr>
            <p:spPr>
              <a:xfrm>
                <a:off x="4846636" y="4863569"/>
                <a:ext cx="479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>
                    <a:solidFill>
                      <a:srgbClr val="7F7F7F"/>
                    </a:solidFill>
                    <a:latin typeface="+mn-ea"/>
                    <a:ea typeface="+mn-ea"/>
                    <a:cs typeface="M PLUS 1"/>
                    <a:sym typeface="M PLUS 1"/>
                  </a:rPr>
                  <a:t>02</a:t>
                </a:r>
                <a:endParaRPr sz="1800" b="1" i="0" u="none" strike="noStrike" cap="none">
                  <a:solidFill>
                    <a:srgbClr val="7F7F7F"/>
                  </a:solidFill>
                  <a:latin typeface="+mn-ea"/>
                  <a:ea typeface="+mn-ea"/>
                  <a:cs typeface="M PLUS 1"/>
                  <a:sym typeface="M PLUS 1"/>
                </a:endParaRPr>
              </a:p>
            </p:txBody>
          </p:sp>
          <p:sp>
            <p:nvSpPr>
              <p:cNvPr id="131" name="Google Shape;131;p7"/>
              <p:cNvSpPr txBox="1"/>
              <p:nvPr/>
            </p:nvSpPr>
            <p:spPr>
              <a:xfrm>
                <a:off x="7456913" y="4863569"/>
                <a:ext cx="47961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>
                    <a:solidFill>
                      <a:srgbClr val="7F7F7F"/>
                    </a:solidFill>
                    <a:latin typeface="+mn-ea"/>
                    <a:ea typeface="+mn-ea"/>
                    <a:cs typeface="M PLUS 1"/>
                    <a:sym typeface="M PLUS 1"/>
                  </a:rPr>
                  <a:t>04</a:t>
                </a:r>
                <a:endParaRPr sz="1800" b="1" i="0" u="none" strike="noStrike" cap="none">
                  <a:solidFill>
                    <a:srgbClr val="7F7F7F"/>
                  </a:solidFill>
                  <a:latin typeface="+mn-ea"/>
                  <a:ea typeface="+mn-ea"/>
                  <a:cs typeface="M PLUS 1"/>
                  <a:sym typeface="M PLUS 1"/>
                </a:endParaRPr>
              </a:p>
            </p:txBody>
          </p:sp>
          <p:sp>
            <p:nvSpPr>
              <p:cNvPr id="132" name="Google Shape;132;p7"/>
              <p:cNvSpPr txBox="1"/>
              <p:nvPr/>
            </p:nvSpPr>
            <p:spPr>
              <a:xfrm>
                <a:off x="2236359" y="4863569"/>
                <a:ext cx="479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rgbClr val="7F7F7F"/>
                    </a:solidFill>
                    <a:latin typeface="+mn-ea"/>
                    <a:ea typeface="+mn-ea"/>
                    <a:cs typeface="M PLUS 1"/>
                    <a:sym typeface="M PLUS 1"/>
                  </a:rPr>
                  <a:t>01</a:t>
                </a:r>
                <a:endParaRPr sz="1800" b="1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cs typeface="M PLUS 1"/>
                  <a:sym typeface="M PLUS 1"/>
                </a:endParaRPr>
              </a:p>
            </p:txBody>
          </p:sp>
          <p:sp>
            <p:nvSpPr>
              <p:cNvPr id="133" name="Google Shape;133;p7"/>
              <p:cNvSpPr txBox="1"/>
              <p:nvPr/>
            </p:nvSpPr>
            <p:spPr>
              <a:xfrm>
                <a:off x="10067191" y="4863569"/>
                <a:ext cx="47961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>
                    <a:solidFill>
                      <a:srgbClr val="7F7F7F"/>
                    </a:solidFill>
                    <a:latin typeface="+mn-ea"/>
                    <a:ea typeface="+mn-ea"/>
                    <a:cs typeface="M PLUS 1"/>
                    <a:sym typeface="M PLUS 1"/>
                  </a:rPr>
                  <a:t>05</a:t>
                </a:r>
                <a:endParaRPr sz="1800" b="1" i="0" u="none" strike="noStrike" cap="none">
                  <a:solidFill>
                    <a:srgbClr val="7F7F7F"/>
                  </a:solidFill>
                  <a:latin typeface="+mn-ea"/>
                  <a:ea typeface="+mn-ea"/>
                  <a:cs typeface="M PLUS 1"/>
                  <a:sym typeface="M PLUS 1"/>
                </a:endParaRPr>
              </a:p>
            </p:txBody>
          </p:sp>
        </p:grpSp>
        <p:sp>
          <p:nvSpPr>
            <p:cNvPr id="134" name="Google Shape;134;p7"/>
            <p:cNvSpPr txBox="1"/>
            <p:nvPr/>
          </p:nvSpPr>
          <p:spPr>
            <a:xfrm>
              <a:off x="1518869" y="5435090"/>
              <a:ext cx="1323430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프로젝트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개요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</p:txBody>
        </p:sp>
      </p:grpSp>
      <p:pic>
        <p:nvPicPr>
          <p:cNvPr id="135" name="Google Shape;13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Google Shape;136;p7"/>
          <p:cNvCxnSpPr/>
          <p:nvPr/>
        </p:nvCxnSpPr>
        <p:spPr>
          <a:xfrm rot="10800000">
            <a:off x="0" y="3429000"/>
            <a:ext cx="2978870" cy="0"/>
          </a:xfrm>
          <a:prstGeom prst="straightConnector1">
            <a:avLst/>
          </a:prstGeom>
          <a:noFill/>
          <a:ln w="38100" cap="flat" cmpd="sng">
            <a:solidFill>
              <a:srgbClr val="5F9DF7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7" name="Google Shape;137;p7"/>
          <p:cNvCxnSpPr/>
          <p:nvPr/>
        </p:nvCxnSpPr>
        <p:spPr>
          <a:xfrm rot="10800000">
            <a:off x="9213130" y="3429000"/>
            <a:ext cx="2978870" cy="0"/>
          </a:xfrm>
          <a:prstGeom prst="straightConnector1">
            <a:avLst/>
          </a:prstGeom>
          <a:noFill/>
          <a:ln w="38100" cap="flat" cmpd="sng">
            <a:solidFill>
              <a:srgbClr val="5F9DF7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8" name="Google Shape;138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 txBox="1"/>
          <p:nvPr/>
        </p:nvSpPr>
        <p:spPr>
          <a:xfrm>
            <a:off x="144966" y="188511"/>
            <a:ext cx="70996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M PLUS 1"/>
                <a:sym typeface="M PLUS 1"/>
              </a:rPr>
              <a:t>03</a:t>
            </a:r>
            <a:endParaRPr sz="1400" b="1" i="0" u="none" strike="noStrike" cap="none" dirty="0">
              <a:solidFill>
                <a:srgbClr val="3F3F3F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144" name="Google Shape;144;p8"/>
          <p:cNvSpPr txBox="1"/>
          <p:nvPr/>
        </p:nvSpPr>
        <p:spPr>
          <a:xfrm>
            <a:off x="854928" y="152829"/>
            <a:ext cx="378357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rgbClr val="262626"/>
                </a:solidFill>
                <a:latin typeface="+mj-ea"/>
                <a:ea typeface="+mj-ea"/>
                <a:cs typeface="M PLUS 1"/>
                <a:sym typeface="M PLUS 1"/>
              </a:rPr>
              <a:t>프로젝트  수행 절차 및 방법</a:t>
            </a:r>
            <a:endParaRPr sz="1400" b="0" i="0" u="none" strike="noStrike" cap="none" dirty="0">
              <a:solidFill>
                <a:srgbClr val="000000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145" name="Google Shape;145;p8"/>
          <p:cNvSpPr txBox="1"/>
          <p:nvPr/>
        </p:nvSpPr>
        <p:spPr>
          <a:xfrm>
            <a:off x="868375" y="575998"/>
            <a:ext cx="275063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프로젝트 수행 과정</a:t>
            </a:r>
            <a:endParaRPr sz="1600" b="0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pic>
        <p:nvPicPr>
          <p:cNvPr id="146" name="Google Shape;14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8" name="Google Shape;148;p8"/>
          <p:cNvGraphicFramePr/>
          <p:nvPr>
            <p:extLst>
              <p:ext uri="{D42A27DB-BD31-4B8C-83A1-F6EECF244321}">
                <p14:modId xmlns:p14="http://schemas.microsoft.com/office/powerpoint/2010/main" val="262541178"/>
              </p:ext>
            </p:extLst>
          </p:nvPr>
        </p:nvGraphicFramePr>
        <p:xfrm>
          <a:off x="868374" y="2090061"/>
          <a:ext cx="10539625" cy="4005925"/>
        </p:xfrm>
        <a:graphic>
          <a:graphicData uri="http://schemas.openxmlformats.org/drawingml/2006/table">
            <a:tbl>
              <a:tblPr>
                <a:noFill/>
                <a:tableStyleId>{02D96502-6952-4AB3-979C-5F652B6864AD}</a:tableStyleId>
              </a:tblPr>
              <a:tblGrid>
                <a:gridCol w="250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64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12월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7일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8일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9일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10일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11일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12일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13일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14일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15일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16일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17일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18일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19일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20일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21일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22일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23일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24일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25일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26일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27일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28일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29일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30일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46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46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7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7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7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7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46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46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1746A2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⬤</a:t>
                      </a:r>
                      <a:endParaRPr sz="1100" b="0" i="0" u="none" strike="noStrike" cap="none">
                        <a:solidFill>
                          <a:srgbClr val="1746A2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80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latin typeface="+mn-ea"/>
                          <a:ea typeface="+mn-ea"/>
                        </a:rPr>
                        <a:t>프로젝트 설계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46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46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FFF7E9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⬤</a:t>
                      </a:r>
                      <a:endParaRPr sz="1100" b="0" i="0" u="none" strike="noStrike" cap="none">
                        <a:solidFill>
                          <a:srgbClr val="FFF7E9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80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latin typeface="+mn-ea"/>
                          <a:ea typeface="+mn-ea"/>
                        </a:rPr>
                        <a:t>페이지 레이아웃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7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7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7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7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FF8227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⬤</a:t>
                      </a:r>
                      <a:endParaRPr sz="1100" b="0" i="0" u="none" strike="noStrike" cap="none">
                        <a:solidFill>
                          <a:srgbClr val="FF8227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80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latin typeface="+mn-ea"/>
                          <a:ea typeface="+mn-ea"/>
                        </a:rPr>
                        <a:t>엔티티 생성, 기능 구현 역할 분담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FF8227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⬤</a:t>
                      </a:r>
                      <a:endParaRPr sz="1100" b="0" i="0" u="none" strike="noStrike" cap="none">
                        <a:solidFill>
                          <a:srgbClr val="FF8227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80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latin typeface="+mn-ea"/>
                          <a:ea typeface="+mn-ea"/>
                        </a:rPr>
                        <a:t>회원가입, 로그인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4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FF8227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⬤</a:t>
                      </a:r>
                      <a:endParaRPr sz="1100" b="0" i="0" u="none" strike="noStrike" cap="none">
                        <a:solidFill>
                          <a:srgbClr val="FF8227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80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latin typeface="+mn-ea"/>
                          <a:ea typeface="+mn-ea"/>
                        </a:rPr>
                        <a:t>상품등록, 수정, 삭제, 상세 등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4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5F9DF7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⬤</a:t>
                      </a:r>
                      <a:endParaRPr sz="1100" b="0" i="0" u="none" strike="noStrike" cap="none">
                        <a:solidFill>
                          <a:srgbClr val="5F9DF7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80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latin typeface="+mn-ea"/>
                          <a:ea typeface="+mn-ea"/>
                        </a:rPr>
                        <a:t>카트, 주문, 배송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4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5F9DF7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⬤</a:t>
                      </a:r>
                      <a:endParaRPr sz="1100" b="0" i="0" u="none" strike="noStrike" cap="none">
                        <a:solidFill>
                          <a:srgbClr val="5F9DF7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80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latin typeface="+mn-ea"/>
                          <a:ea typeface="+mn-ea"/>
                        </a:rPr>
                        <a:t>faq게시판, 리뷰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4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1746A2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⬤</a:t>
                      </a:r>
                      <a:endParaRPr sz="1100" b="0" i="0" u="none" strike="noStrike" cap="none">
                        <a:solidFill>
                          <a:srgbClr val="1746A2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80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latin typeface="+mn-ea"/>
                          <a:ea typeface="+mn-ea"/>
                        </a:rPr>
                        <a:t>수정관리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46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46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4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1746A2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⬤</a:t>
                      </a:r>
                      <a:endParaRPr sz="1100" b="0" i="0" u="none" strike="noStrike" cap="none">
                        <a:solidFill>
                          <a:srgbClr val="1746A2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80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latin typeface="+mn-ea"/>
                          <a:ea typeface="+mn-ea"/>
                        </a:rPr>
                        <a:t>완료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46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46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49" name="Google Shape;149;p8"/>
          <p:cNvSpPr txBox="1"/>
          <p:nvPr/>
        </p:nvSpPr>
        <p:spPr>
          <a:xfrm>
            <a:off x="3542255" y="1542841"/>
            <a:ext cx="620026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프로젝트 진행 기간 : 2022-12-07 ~ 2022-12-30 (24일)</a:t>
            </a:r>
            <a:endParaRPr sz="1800" b="0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4" name="Google Shape;154;p9"/>
          <p:cNvGraphicFramePr/>
          <p:nvPr>
            <p:extLst>
              <p:ext uri="{D42A27DB-BD31-4B8C-83A1-F6EECF244321}">
                <p14:modId xmlns:p14="http://schemas.microsoft.com/office/powerpoint/2010/main" val="914100372"/>
              </p:ext>
            </p:extLst>
          </p:nvPr>
        </p:nvGraphicFramePr>
        <p:xfrm>
          <a:off x="500491" y="1383660"/>
          <a:ext cx="11191000" cy="4641650"/>
        </p:xfrm>
        <a:graphic>
          <a:graphicData uri="http://schemas.openxmlformats.org/drawingml/2006/table">
            <a:tbl>
              <a:tblPr firstRow="1" bandRow="1">
                <a:noFill/>
                <a:tableStyleId>{1A55F908-77A6-4977-8CBD-17C3242C2888}</a:tableStyleId>
              </a:tblPr>
              <a:tblGrid>
                <a:gridCol w="164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9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8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구분</a:t>
                      </a:r>
                      <a:endParaRPr sz="2000" u="none" strike="noStrike" cap="none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기간</a:t>
                      </a:r>
                      <a:endParaRPr sz="2000" u="none" strike="noStrike" cap="none">
                        <a:solidFill>
                          <a:schemeClr val="lt1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활동</a:t>
                      </a:r>
                      <a:endParaRPr sz="2000" u="none" strike="noStrike" cap="none">
                        <a:solidFill>
                          <a:schemeClr val="lt1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비고</a:t>
                      </a:r>
                      <a:endParaRPr sz="2000" u="none" strike="noStrike" cap="none">
                        <a:solidFill>
                          <a:schemeClr val="lt1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0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프로젝트 설계</a:t>
                      </a:r>
                      <a:endParaRPr sz="2000" u="none" strike="noStrike" cap="none" dirty="0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22-12-07</a:t>
                      </a:r>
                      <a:endParaRPr sz="1600" u="none" strike="noStrike" cap="none" dirty="0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~22-12-08</a:t>
                      </a:r>
                      <a:endParaRPr sz="1600" u="none" strike="noStrike" cap="none" dirty="0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80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- 프로젝트 기획 및 주제 선정</a:t>
                      </a:r>
                      <a:endParaRPr sz="18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  <a:p>
                      <a:pPr marL="180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- 기획안 작성</a:t>
                      </a:r>
                      <a:endParaRPr sz="18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0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페이지</a:t>
                      </a:r>
                      <a:endParaRPr sz="20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레이아웃</a:t>
                      </a:r>
                      <a:endParaRPr sz="20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b="0" i="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22-12-09</a:t>
                      </a:r>
                      <a:endParaRPr sz="1400" u="none" strike="noStrike" cap="none" dirty="0">
                        <a:latin typeface="+mn-ea"/>
                        <a:ea typeface="+mn-ea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b="0" i="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~22-12-12</a:t>
                      </a:r>
                      <a:endParaRPr sz="1600" b="0" i="0" u="none" strike="noStrike" cap="none" dirty="0">
                        <a:solidFill>
                          <a:srgbClr val="262626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80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800"/>
                        <a:buFont typeface="M PLUS 1"/>
                        <a:buNone/>
                      </a:pPr>
                      <a:r>
                        <a:rPr lang="ko-KR" sz="18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- </a:t>
                      </a:r>
                      <a:r>
                        <a:rPr lang="ko-KR" sz="1800" u="none" strike="noStrike" cap="none" dirty="0" err="1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주요페이지</a:t>
                      </a:r>
                      <a:r>
                        <a:rPr lang="ko-KR" sz="18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 디자인(</a:t>
                      </a:r>
                      <a:r>
                        <a:rPr lang="ko-KR" sz="1800" u="none" strike="noStrike" cap="none" dirty="0" err="1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html</a:t>
                      </a:r>
                      <a:r>
                        <a:rPr lang="ko-KR" sz="18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, </a:t>
                      </a:r>
                      <a:r>
                        <a:rPr lang="ko-KR" sz="1800" u="none" strike="noStrike" cap="none" dirty="0" err="1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css</a:t>
                      </a:r>
                      <a:r>
                        <a:rPr lang="ko-KR" sz="18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)</a:t>
                      </a:r>
                      <a:endParaRPr sz="1400" u="none" strike="noStrike" cap="none" dirty="0">
                        <a:latin typeface="+mn-ea"/>
                        <a:ea typeface="+mn-ea"/>
                      </a:endParaRPr>
                    </a:p>
                    <a:p>
                      <a:pPr marL="180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800"/>
                        <a:buFont typeface="M PLUS 1"/>
                        <a:buNone/>
                      </a:pPr>
                      <a:r>
                        <a:rPr lang="ko-KR" sz="18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- </a:t>
                      </a:r>
                      <a:r>
                        <a:rPr lang="ko-KR" sz="1800" u="none" strike="noStrike" cap="none" dirty="0" err="1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Entity</a:t>
                      </a:r>
                      <a:r>
                        <a:rPr lang="ko-KR" sz="18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 작성</a:t>
                      </a:r>
                      <a:endParaRPr sz="1800" u="none" strike="noStrike" cap="none" dirty="0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헤더, 푸터, 메인, 로그인,</a:t>
                      </a:r>
                      <a:endParaRPr sz="1400" u="none" strike="noStrike" cap="none">
                        <a:latin typeface="+mn-ea"/>
                        <a:ea typeface="+mn-e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회원가입, 관리자 페이지</a:t>
                      </a:r>
                      <a:endParaRPr sz="16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0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1차</a:t>
                      </a:r>
                      <a:endParaRPr sz="20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기능 구현</a:t>
                      </a:r>
                      <a:endParaRPr sz="20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b="0" i="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22-12-13</a:t>
                      </a:r>
                      <a:endParaRPr sz="1400" u="none" strike="noStrike" cap="none" dirty="0">
                        <a:latin typeface="+mn-ea"/>
                        <a:ea typeface="+mn-ea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b="0" i="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~22-12-20</a:t>
                      </a:r>
                      <a:endParaRPr sz="1600" b="0" i="0" u="none" strike="noStrike" cap="none" dirty="0">
                        <a:solidFill>
                          <a:srgbClr val="262626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80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- 회원가입, 로그인, 상품등록, 카테고리</a:t>
                      </a:r>
                      <a:endParaRPr sz="1800" u="none" strike="noStrike" cap="none" dirty="0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0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2차</a:t>
                      </a:r>
                      <a:endParaRPr sz="20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기능 구현</a:t>
                      </a:r>
                      <a:endParaRPr sz="20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b="0" i="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22-12-21</a:t>
                      </a:r>
                      <a:endParaRPr sz="1400" u="none" strike="noStrike" cap="none" dirty="0">
                        <a:latin typeface="+mn-ea"/>
                        <a:ea typeface="+mn-ea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b="0" i="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~22-12-28</a:t>
                      </a:r>
                      <a:endParaRPr sz="1600" b="0" i="0" u="none" strike="noStrike" cap="none" dirty="0">
                        <a:solidFill>
                          <a:srgbClr val="262626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80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- 카트, 주문, 배송, 상세페이지, 게시판</a:t>
                      </a:r>
                      <a:endParaRPr sz="1800" u="none" strike="noStrike" cap="none" dirty="0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 dirty="0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0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디테일</a:t>
                      </a:r>
                      <a:endParaRPr sz="20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수정</a:t>
                      </a:r>
                      <a:endParaRPr sz="20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b="0" i="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22-12-29</a:t>
                      </a:r>
                      <a:endParaRPr sz="1400" u="none" strike="noStrike" cap="none" dirty="0">
                        <a:latin typeface="+mn-ea"/>
                        <a:ea typeface="+mn-ea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b="0" i="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~22-12-30</a:t>
                      </a:r>
                      <a:endParaRPr sz="1600" b="0" i="0" u="none" strike="noStrike" cap="none" dirty="0">
                        <a:solidFill>
                          <a:srgbClr val="262626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80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- Security 설정, 오류 수정, 기능 보강</a:t>
                      </a:r>
                      <a:endParaRPr sz="18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 dirty="0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5" name="Google Shape;155;p9"/>
          <p:cNvSpPr txBox="1"/>
          <p:nvPr/>
        </p:nvSpPr>
        <p:spPr>
          <a:xfrm>
            <a:off x="144965" y="188511"/>
            <a:ext cx="72340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3F3F3F"/>
                </a:solidFill>
                <a:latin typeface="+mj-ea"/>
                <a:ea typeface="+mj-ea"/>
                <a:cs typeface="M PLUS 1"/>
                <a:sym typeface="M PLUS 1"/>
              </a:rPr>
              <a:t>03</a:t>
            </a:r>
            <a:endParaRPr sz="1400" b="1" i="0" u="none" strike="noStrike" cap="none">
              <a:solidFill>
                <a:srgbClr val="3F3F3F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156" name="Google Shape;156;p9"/>
          <p:cNvSpPr txBox="1"/>
          <p:nvPr/>
        </p:nvSpPr>
        <p:spPr>
          <a:xfrm>
            <a:off x="854928" y="152829"/>
            <a:ext cx="393320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rgbClr val="262626"/>
                </a:solidFill>
                <a:latin typeface="+mj-ea"/>
                <a:ea typeface="+mj-ea"/>
                <a:cs typeface="M PLUS 1"/>
                <a:sym typeface="M PLUS 1"/>
              </a:rPr>
              <a:t>프로젝트  수행 절차 및 방법</a:t>
            </a:r>
            <a:endParaRPr sz="1400" b="0" i="0" u="none" strike="noStrike" cap="none" dirty="0">
              <a:solidFill>
                <a:srgbClr val="000000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157" name="Google Shape;157;p9"/>
          <p:cNvSpPr txBox="1"/>
          <p:nvPr/>
        </p:nvSpPr>
        <p:spPr>
          <a:xfrm>
            <a:off x="868375" y="575998"/>
            <a:ext cx="275063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프로젝트 수행 과정</a:t>
            </a:r>
            <a:endParaRPr sz="1600" b="0" i="0" u="none" strike="noStrike" cap="none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pic>
        <p:nvPicPr>
          <p:cNvPr id="158" name="Google Shape;15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빙하_기상학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B4C6D4"/>
      </a:accent1>
      <a:accent2>
        <a:srgbClr val="B7D7EC"/>
      </a:accent2>
      <a:accent3>
        <a:srgbClr val="72B2E3"/>
      </a:accent3>
      <a:accent4>
        <a:srgbClr val="6393CF"/>
      </a:accent4>
      <a:accent5>
        <a:srgbClr val="1C658E"/>
      </a:accent5>
      <a:accent6>
        <a:srgbClr val="1A335C"/>
      </a:accent6>
      <a:hlink>
        <a:srgbClr val="262626"/>
      </a:hlink>
      <a:folHlink>
        <a:srgbClr val="262626"/>
      </a:folHlink>
    </a:clrScheme>
    <a:fontScheme name="사용자 지정 3">
      <a:majorFont>
        <a:latin typeface="Rounded Mplus 1c Bold"/>
        <a:ea typeface="나눔스퀘어 ExtraBold"/>
        <a:cs typeface=""/>
      </a:majorFont>
      <a:minorFont>
        <a:latin typeface="Rounded Mplus 1c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+mn-ea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1087</Words>
  <Application>Microsoft Office PowerPoint</Application>
  <PresentationFormat>와이드스크린</PresentationFormat>
  <Paragraphs>344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나눔스퀘어 ExtraBold</vt:lpstr>
      <vt:lpstr>M PLUS 1</vt:lpstr>
      <vt:lpstr>Malgun Gothic</vt:lpstr>
      <vt:lpstr>Rounded Mplus 1c</vt:lpstr>
      <vt:lpstr>나눔스퀘어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a</cp:lastModifiedBy>
  <cp:revision>50</cp:revision>
  <dcterms:created xsi:type="dcterms:W3CDTF">2022-08-02T00:37:12Z</dcterms:created>
  <dcterms:modified xsi:type="dcterms:W3CDTF">2022-12-30T07:49:14Z</dcterms:modified>
</cp:coreProperties>
</file>